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5" r:id="rId1"/>
  </p:sldMasterIdLst>
  <p:notesMasterIdLst>
    <p:notesMasterId r:id="rId31"/>
  </p:notesMasterIdLst>
  <p:sldIdLst>
    <p:sldId id="256" r:id="rId2"/>
    <p:sldId id="258" r:id="rId3"/>
    <p:sldId id="259" r:id="rId4"/>
    <p:sldId id="262" r:id="rId5"/>
    <p:sldId id="261" r:id="rId6"/>
    <p:sldId id="303" r:id="rId7"/>
    <p:sldId id="263" r:id="rId8"/>
    <p:sldId id="264" r:id="rId9"/>
    <p:sldId id="269" r:id="rId10"/>
    <p:sldId id="305" r:id="rId11"/>
    <p:sldId id="317" r:id="rId12"/>
    <p:sldId id="271" r:id="rId13"/>
    <p:sldId id="273" r:id="rId14"/>
    <p:sldId id="285" r:id="rId15"/>
    <p:sldId id="306" r:id="rId16"/>
    <p:sldId id="307" r:id="rId17"/>
    <p:sldId id="308" r:id="rId18"/>
    <p:sldId id="309" r:id="rId19"/>
    <p:sldId id="318" r:id="rId20"/>
    <p:sldId id="311" r:id="rId21"/>
    <p:sldId id="319" r:id="rId22"/>
    <p:sldId id="310" r:id="rId23"/>
    <p:sldId id="312" r:id="rId24"/>
    <p:sldId id="314" r:id="rId25"/>
    <p:sldId id="313" r:id="rId26"/>
    <p:sldId id="315" r:id="rId27"/>
    <p:sldId id="316" r:id="rId28"/>
    <p:sldId id="274" r:id="rId29"/>
    <p:sldId id="304"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78000" autoAdjust="0"/>
  </p:normalViewPr>
  <p:slideViewPr>
    <p:cSldViewPr>
      <p:cViewPr varScale="1">
        <p:scale>
          <a:sx n="57" d="100"/>
          <a:sy n="57" d="100"/>
        </p:scale>
        <p:origin x="-876"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833B625-A1E3-4991-BC0D-99FE8E0E8D7D}" type="datetimeFigureOut">
              <a:rPr lang="en-US" smtClean="0"/>
              <a:pPr/>
              <a:t>11/23/2010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29E4ED-B669-412B-A663-6EBC0336C388}"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“What’s in this world?” &amp; “How does it work?”</a:t>
            </a:r>
          </a:p>
          <a:p>
            <a:r>
              <a:rPr lang="en-US" dirty="0" smtClean="0"/>
              <a:t>Children learn science best by doing science</a:t>
            </a:r>
          </a:p>
          <a:p>
            <a:r>
              <a:rPr lang="en-US" dirty="0" smtClean="0"/>
              <a:t>See, feel, smell, hear…avoid tasting in science </a:t>
            </a:r>
            <a:r>
              <a:rPr lang="en-US" dirty="0" smtClean="0">
                <a:sym typeface="Wingdings" pitchFamily="2" charset="2"/>
              </a:rPr>
              <a:t></a:t>
            </a:r>
          </a:p>
          <a:p>
            <a:r>
              <a:rPr lang="en-US" dirty="0" smtClean="0">
                <a:sym typeface="Wingdings" pitchFamily="2" charset="2"/>
              </a:rPr>
              <a:t>Just beginning to work collaboratively…each with own set of materials working in close proximity</a:t>
            </a:r>
            <a:r>
              <a:rPr lang="en-US" baseline="0" dirty="0" smtClean="0">
                <a:sym typeface="Wingdings" pitchFamily="2" charset="2"/>
              </a:rPr>
              <a:t> to encourage exchange of ideas</a:t>
            </a:r>
          </a:p>
          <a:p>
            <a:r>
              <a:rPr lang="en-US" baseline="0" dirty="0" smtClean="0">
                <a:sym typeface="Wingdings" pitchFamily="2" charset="2"/>
              </a:rPr>
              <a:t>Convert experience and ideas into spoken and written word- putting ideas and experiences into words, minds-on approach of science takes place by end of investigation word charts, concept charts and student response exercises</a:t>
            </a:r>
          </a:p>
          <a:p>
            <a:endParaRPr lang="en-US" dirty="0"/>
          </a:p>
        </p:txBody>
      </p:sp>
      <p:sp>
        <p:nvSpPr>
          <p:cNvPr id="4" name="Slide Number Placeholder 3"/>
          <p:cNvSpPr>
            <a:spLocks noGrp="1"/>
          </p:cNvSpPr>
          <p:nvPr>
            <p:ph type="sldNum" sz="quarter" idx="10"/>
          </p:nvPr>
        </p:nvSpPr>
        <p:spPr/>
        <p:txBody>
          <a:bodyPr/>
          <a:lstStyle/>
          <a:p>
            <a:fld id="{5A29E4ED-B669-412B-A663-6EBC0336C388}" type="slidenum">
              <a:rPr lang="en-US" smtClean="0"/>
              <a:pPr/>
              <a:t>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A29E4ED-B669-412B-A663-6EBC0336C388}" type="slidenum">
              <a:rPr lang="en-US" smtClean="0"/>
              <a:pPr/>
              <a:t>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FFFFFF">
            <a:shade val="85000"/>
          </a:srgbClr>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9143999" cy="6858000"/>
          </a:xfrm>
          <a:prstGeom prst="rect">
            <a:avLst/>
          </a:prstGeom>
        </p:spPr>
      </p:pic>
      <p:pic>
        <p:nvPicPr>
          <p:cNvPr id="5" name="Picture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62000" y="-152400"/>
            <a:ext cx="10398265" cy="7155306"/>
          </a:xfrm>
          <a:prstGeom prst="rect">
            <a:avLst/>
          </a:prstGeom>
        </p:spPr>
      </p:pic>
      <p:sp>
        <p:nvSpPr>
          <p:cNvPr id="2" name="Title 1"/>
          <p:cNvSpPr>
            <a:spLocks noGrp="1"/>
          </p:cNvSpPr>
          <p:nvPr>
            <p:ph type="ctrTitle"/>
          </p:nvPr>
        </p:nvSpPr>
        <p:spPr>
          <a:xfrm>
            <a:off x="819600" y="957601"/>
            <a:ext cx="7772400" cy="860425"/>
          </a:xfrm>
        </p:spPr>
        <p:txBody>
          <a:bodyPr anchor="b" anchorCtr="0"/>
          <a:lstStyle>
            <a:lvl1pPr algn="l">
              <a:buFontTx/>
              <a:buNone/>
              <a:defRPr>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838200" y="1676400"/>
            <a:ext cx="7753800" cy="1752600"/>
          </a:xfrm>
        </p:spPr>
        <p:txBody>
          <a:bodyPr>
            <a:normAutofit/>
          </a:bodyPr>
          <a:lstStyle>
            <a:lvl1pPr marL="0" indent="0" algn="l">
              <a:buNone/>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D44CC945-13A8-4715-8063-D1FAC10F7751}" type="slidenum">
              <a:rPr lang="en-US" smtClean="0"/>
              <a:pPr/>
              <a:t>‹#›</a:t>
            </a:fld>
            <a:endParaRPr lang="en-US"/>
          </a:p>
        </p:txBody>
      </p:sp>
      <p:sp>
        <p:nvSpPr>
          <p:cNvPr id="6" name="Footer Placeholder 5"/>
          <p:cNvSpPr>
            <a:spLocks noGrp="1"/>
          </p:cNvSpPr>
          <p:nvPr>
            <p:ph type="ftr" sz="quarter" idx="11"/>
          </p:nvPr>
        </p:nvSpPr>
        <p:spPr/>
        <p:txBody>
          <a:bodyPr/>
          <a:lstStyle/>
          <a:p>
            <a:endParaRPr lang="en-US"/>
          </a:p>
        </p:txBody>
      </p:sp>
    </p:spTree>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990600"/>
            <a:ext cx="5111750" cy="46783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92087" y="1295401"/>
            <a:ext cx="2855913" cy="4373563"/>
          </a:xfrm>
        </p:spPr>
        <p:txBody>
          <a:bodyPr/>
          <a:lstStyle>
            <a:lvl1pPr marL="0" indent="0">
              <a:lnSpc>
                <a:spcPts val="1600"/>
              </a:lnSpc>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2" name="Slide Number Placeholder 11"/>
          <p:cNvSpPr>
            <a:spLocks noGrp="1"/>
          </p:cNvSpPr>
          <p:nvPr>
            <p:ph type="sldNum" sz="quarter" idx="14"/>
          </p:nvPr>
        </p:nvSpPr>
        <p:spPr/>
        <p:txBody>
          <a:bodyPr/>
          <a:lstStyle/>
          <a:p>
            <a:fld id="{D44CC945-13A8-4715-8063-D1FAC10F7751}" type="slidenum">
              <a:rPr lang="en-US" smtClean="0"/>
              <a:pPr/>
              <a:t>‹#›</a:t>
            </a:fld>
            <a:endParaRPr lang="en-US"/>
          </a:p>
        </p:txBody>
      </p:sp>
      <p:sp>
        <p:nvSpPr>
          <p:cNvPr id="13" name="Footer Placeholder 12"/>
          <p:cNvSpPr>
            <a:spLocks noGrp="1"/>
          </p:cNvSpPr>
          <p:nvPr>
            <p:ph type="ftr" sz="quarter" idx="15"/>
          </p:nvPr>
        </p:nvSpPr>
        <p:spPr/>
        <p:txBody>
          <a:bodyPr/>
          <a:lstStyle/>
          <a:p>
            <a:endParaRPr lang="en-US"/>
          </a:p>
        </p:txBody>
      </p:sp>
      <p:sp>
        <p:nvSpPr>
          <p:cNvPr id="14" name="Title 13"/>
          <p:cNvSpPr>
            <a:spLocks noGrp="1"/>
          </p:cNvSpPr>
          <p:nvPr>
            <p:ph type="title"/>
          </p:nvPr>
        </p:nvSpPr>
        <p:spPr>
          <a:xfrm>
            <a:off x="228600" y="76200"/>
            <a:ext cx="8229600" cy="639763"/>
          </a:xfrm>
        </p:spPr>
        <p:txBody>
          <a:bodyPr/>
          <a:lstStyle/>
          <a:p>
            <a:r>
              <a:rPr lang="en-US" smtClean="0"/>
              <a:t>Click to edit Master title style</a:t>
            </a:r>
            <a:endParaRPr lang="en-US" dirty="0"/>
          </a:p>
        </p:txBody>
      </p:sp>
      <p:sp>
        <p:nvSpPr>
          <p:cNvPr id="15" name="Text Placeholder 10"/>
          <p:cNvSpPr>
            <a:spLocks noGrp="1"/>
          </p:cNvSpPr>
          <p:nvPr>
            <p:ph type="body" sz="quarter" idx="13"/>
          </p:nvPr>
        </p:nvSpPr>
        <p:spPr>
          <a:xfrm>
            <a:off x="435600" y="593400"/>
            <a:ext cx="8251200" cy="457200"/>
          </a:xfrm>
        </p:spPr>
        <p:txBody>
          <a:bodyPr>
            <a:normAutofit/>
          </a:bodyPr>
          <a:lstStyle>
            <a:lvl1pPr>
              <a:buFontTx/>
              <a:buNone/>
              <a:defRPr sz="2400"/>
            </a:lvl1pPr>
          </a:lstStyle>
          <a:p>
            <a:pPr lvl="0"/>
            <a:r>
              <a:rPr lang="en-US" smtClean="0"/>
              <a:t>Click to edit Master text styles</a:t>
            </a:r>
          </a:p>
        </p:txBody>
      </p:sp>
    </p:spTree>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estions contac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47800"/>
            <a:ext cx="5111750" cy="4678363"/>
          </a:xfrm>
        </p:spPr>
        <p:txBody>
          <a:bodyPr/>
          <a:lstStyle>
            <a:lvl1pPr>
              <a:defRPr sz="3200">
                <a:solidFill>
                  <a:schemeClr val="bg1">
                    <a:lumMod val="95000"/>
                  </a:schemeClr>
                </a:solidFill>
              </a:defRPr>
            </a:lvl1pPr>
            <a:lvl2pPr>
              <a:defRPr sz="2800">
                <a:solidFill>
                  <a:schemeClr val="bg1">
                    <a:lumMod val="95000"/>
                  </a:schemeClr>
                </a:solidFill>
              </a:defRPr>
            </a:lvl2pPr>
            <a:lvl3pPr>
              <a:defRPr sz="2400">
                <a:solidFill>
                  <a:schemeClr val="bg1">
                    <a:lumMod val="95000"/>
                  </a:schemeClr>
                </a:solidFill>
              </a:defRPr>
            </a:lvl3pPr>
            <a:lvl4pPr>
              <a:defRPr sz="2000">
                <a:solidFill>
                  <a:schemeClr val="bg1">
                    <a:lumMod val="95000"/>
                  </a:schemeClr>
                </a:solidFill>
              </a:defRPr>
            </a:lvl4pPr>
            <a:lvl5pPr>
              <a:defRPr sz="2000">
                <a:solidFill>
                  <a:schemeClr val="bg1">
                    <a:lumMod val="95000"/>
                  </a:schemeClr>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562600" y="1524000"/>
            <a:ext cx="2855913" cy="4373563"/>
          </a:xfrm>
        </p:spPr>
        <p:txBody>
          <a:bodyPr/>
          <a:lstStyle>
            <a:lvl1pPr marL="0" indent="0">
              <a:lnSpc>
                <a:spcPts val="1600"/>
              </a:lnSpc>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2" name="Slide Number Placeholder 11"/>
          <p:cNvSpPr>
            <a:spLocks noGrp="1"/>
          </p:cNvSpPr>
          <p:nvPr>
            <p:ph type="sldNum" sz="quarter" idx="14"/>
          </p:nvPr>
        </p:nvSpPr>
        <p:spPr/>
        <p:txBody>
          <a:bodyPr/>
          <a:lstStyle/>
          <a:p>
            <a:fld id="{D44CC945-13A8-4715-8063-D1FAC10F7751}" type="slidenum">
              <a:rPr lang="en-US" smtClean="0"/>
              <a:pPr/>
              <a:t>‹#›</a:t>
            </a:fld>
            <a:endParaRPr lang="en-US"/>
          </a:p>
        </p:txBody>
      </p:sp>
      <p:sp>
        <p:nvSpPr>
          <p:cNvPr id="13" name="Footer Placeholder 12"/>
          <p:cNvSpPr>
            <a:spLocks noGrp="1"/>
          </p:cNvSpPr>
          <p:nvPr>
            <p:ph type="ftr" sz="quarter" idx="15"/>
          </p:nvPr>
        </p:nvSpPr>
        <p:spPr/>
        <p:txBody>
          <a:bodyPr/>
          <a:lstStyle/>
          <a:p>
            <a:endParaRPr lang="en-US"/>
          </a:p>
        </p:txBody>
      </p:sp>
      <p:sp>
        <p:nvSpPr>
          <p:cNvPr id="14" name="Title 13"/>
          <p:cNvSpPr>
            <a:spLocks noGrp="1"/>
          </p:cNvSpPr>
          <p:nvPr>
            <p:ph type="title"/>
          </p:nvPr>
        </p:nvSpPr>
        <p:spPr>
          <a:xfrm>
            <a:off x="0" y="457200"/>
            <a:ext cx="6858000" cy="639763"/>
          </a:xfrm>
        </p:spPr>
        <p:txBody>
          <a:bodyPr/>
          <a:lstStyle>
            <a:lvl1pPr>
              <a:defRPr sz="2800">
                <a:solidFill>
                  <a:schemeClr val="bg1">
                    <a:lumMod val="95000"/>
                  </a:schemeClr>
                </a:solidFill>
              </a:defRPr>
            </a:lvl1pPr>
          </a:lstStyle>
          <a:p>
            <a:r>
              <a:rPr lang="en-US" smtClean="0"/>
              <a:t>Click to edit Master title style</a:t>
            </a:r>
            <a:endParaRPr lang="en-US" dirty="0"/>
          </a:p>
        </p:txBody>
      </p:sp>
      <p:sp>
        <p:nvSpPr>
          <p:cNvPr id="15" name="Text Placeholder 10"/>
          <p:cNvSpPr>
            <a:spLocks noGrp="1"/>
          </p:cNvSpPr>
          <p:nvPr>
            <p:ph type="body" sz="quarter" idx="13"/>
          </p:nvPr>
        </p:nvSpPr>
        <p:spPr>
          <a:xfrm>
            <a:off x="210600" y="974400"/>
            <a:ext cx="6876000" cy="457200"/>
          </a:xfrm>
        </p:spPr>
        <p:txBody>
          <a:bodyPr>
            <a:normAutofit/>
          </a:bodyPr>
          <a:lstStyle>
            <a:lvl1pPr>
              <a:buFontTx/>
              <a:buNone/>
              <a:defRPr sz="2000">
                <a:solidFill>
                  <a:schemeClr val="bg1">
                    <a:lumMod val="95000"/>
                  </a:schemeClr>
                </a:solidFill>
              </a:defRPr>
            </a:lvl1pPr>
          </a:lstStyle>
          <a:p>
            <a:pPr lvl="0"/>
            <a:r>
              <a:rPr lang="en-US" smtClean="0"/>
              <a:t>Click to edit Master text styles</a:t>
            </a:r>
          </a:p>
        </p:txBody>
      </p:sp>
    </p:spTree>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400" y="457199"/>
            <a:ext cx="3962400" cy="338139"/>
          </a:xfrm>
        </p:spPr>
        <p:txBody>
          <a:bodyPr anchor="b"/>
          <a:lstStyle>
            <a:lvl1pPr algn="l">
              <a:defRPr sz="1800" b="1"/>
            </a:lvl1pPr>
          </a:lstStyle>
          <a:p>
            <a:r>
              <a:rPr lang="en-US" smtClean="0"/>
              <a:t>Click to edit Master title style</a:t>
            </a:r>
            <a:endParaRPr lang="en-US" dirty="0"/>
          </a:p>
        </p:txBody>
      </p:sp>
      <p:sp>
        <p:nvSpPr>
          <p:cNvPr id="3" name="Picture Placeholder 2"/>
          <p:cNvSpPr>
            <a:spLocks noGrp="1"/>
          </p:cNvSpPr>
          <p:nvPr>
            <p:ph type="pic" idx="1"/>
          </p:nvPr>
        </p:nvSpPr>
        <p:spPr>
          <a:xfrm>
            <a:off x="1143000" y="304800"/>
            <a:ext cx="6934200" cy="42672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533400" y="762000"/>
            <a:ext cx="3962400" cy="804863"/>
          </a:xfrm>
        </p:spPr>
        <p:txBody>
          <a:bodyPr>
            <a:normAutofit/>
          </a:bodyPr>
          <a:lstStyle>
            <a:lvl1pPr marL="0" indent="0">
              <a:lnSpc>
                <a:spcPts val="1400"/>
              </a:lnSpc>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Slide Number Placeholder 7"/>
          <p:cNvSpPr>
            <a:spLocks noGrp="1"/>
          </p:cNvSpPr>
          <p:nvPr>
            <p:ph type="sldNum" sz="quarter" idx="10"/>
          </p:nvPr>
        </p:nvSpPr>
        <p:spPr/>
        <p:txBody>
          <a:bodyPr/>
          <a:lstStyle/>
          <a:p>
            <a:fld id="{D44CC945-13A8-4715-8063-D1FAC10F7751}" type="slidenum">
              <a:rPr lang="en-US" smtClean="0"/>
              <a:pPr/>
              <a:t>‹#›</a:t>
            </a:fld>
            <a:endParaRPr lang="en-US"/>
          </a:p>
        </p:txBody>
      </p:sp>
      <p:sp>
        <p:nvSpPr>
          <p:cNvPr id="9" name="Footer Placeholder 8"/>
          <p:cNvSpPr>
            <a:spLocks noGrp="1"/>
          </p:cNvSpPr>
          <p:nvPr>
            <p:ph type="ftr" sz="quarter" idx="11"/>
          </p:nvPr>
        </p:nvSpPr>
        <p:spPr/>
        <p:txBody>
          <a:bodyPr/>
          <a:lstStyle/>
          <a:p>
            <a:endParaRPr lang="en-US"/>
          </a:p>
        </p:txBody>
      </p:sp>
    </p:spTree>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1"/>
            <a:ext cx="2133600" cy="365125"/>
          </a:xfrm>
          <a:prstGeom prst="rect">
            <a:avLst/>
          </a:prstGeom>
        </p:spPr>
        <p:txBody>
          <a:bodyPr/>
          <a:lstStyle/>
          <a:p>
            <a:fld id="{F28055F4-9F4A-44B8-B9A9-9DF3460C866A}" type="datetimeFigureOut">
              <a:rPr lang="en-US" smtClean="0"/>
              <a:pPr/>
              <a:t>11/23/2010</a:t>
            </a:fld>
            <a:endParaRPr lang="en-US"/>
          </a:p>
        </p:txBody>
      </p:sp>
      <p:sp>
        <p:nvSpPr>
          <p:cNvPr id="5" name="Footer Placeholder 4"/>
          <p:cNvSpPr>
            <a:spLocks noGrp="1"/>
          </p:cNvSpPr>
          <p:nvPr>
            <p:ph type="ftr" sz="quarter" idx="11"/>
          </p:nvPr>
        </p:nvSpPr>
        <p:spPr>
          <a:xfrm>
            <a:off x="3124200" y="6356351"/>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1"/>
            <a:ext cx="2133600" cy="365125"/>
          </a:xfrm>
          <a:prstGeom prst="rect">
            <a:avLst/>
          </a:prstGeom>
        </p:spPr>
        <p:txBody>
          <a:bodyPr/>
          <a:lstStyle/>
          <a:p>
            <a:fld id="{D44CC945-13A8-4715-8063-D1FAC10F7751}" type="slidenum">
              <a:rPr lang="en-US" smtClean="0"/>
              <a:pPr/>
              <a:t>‹#›</a:t>
            </a:fld>
            <a:endParaRPr lang="en-US"/>
          </a:p>
        </p:txBody>
      </p:sp>
    </p:spTree>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848600" y="503239"/>
            <a:ext cx="1219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03237"/>
            <a:ext cx="7162800" cy="6278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295399"/>
            <a:ext cx="8305800" cy="4525965"/>
          </a:xfrm>
        </p:spPr>
        <p:txBody>
          <a:bodyPr/>
          <a:lstStyle>
            <a:lvl1pPr marL="173038" indent="-173038">
              <a:lnSpc>
                <a:spcPts val="2600"/>
              </a:lnSpc>
              <a:buClr>
                <a:schemeClr val="accent3">
                  <a:lumMod val="50000"/>
                </a:schemeClr>
              </a:buClr>
              <a:buFont typeface="Arial" pitchFamily="34" charset="0"/>
              <a:buChar char="•"/>
              <a:defRPr sz="2400" b="0"/>
            </a:lvl1pPr>
            <a:lvl2pPr marL="684213" indent="-227013">
              <a:lnSpc>
                <a:spcPts val="2600"/>
              </a:lnSpc>
              <a:buClr>
                <a:schemeClr val="accent3">
                  <a:lumMod val="50000"/>
                </a:schemeClr>
              </a:buClr>
              <a:defRPr sz="2000"/>
            </a:lvl2pPr>
            <a:lvl3pPr marL="1087438" indent="-173038">
              <a:lnSpc>
                <a:spcPts val="2600"/>
              </a:lnSpc>
              <a:buClr>
                <a:schemeClr val="accent3">
                  <a:lumMod val="50000"/>
                </a:schemeClr>
              </a:buClr>
              <a:defRPr sz="1800"/>
            </a:lvl3pPr>
            <a:lvl4pPr marL="1541463" indent="-169863">
              <a:lnSpc>
                <a:spcPts val="2600"/>
              </a:lnSpc>
              <a:buClr>
                <a:schemeClr val="accent3">
                  <a:lumMod val="50000"/>
                </a:schemeClr>
              </a:buClr>
              <a:defRPr sz="1600"/>
            </a:lvl4pPr>
            <a:lvl5pPr marL="2001838" indent="-173038">
              <a:lnSpc>
                <a:spcPts val="2600"/>
              </a:lnSpc>
              <a:buClr>
                <a:schemeClr val="accent3">
                  <a:lumMod val="50000"/>
                </a:schemeClr>
              </a:buCl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3"/>
          </p:nvPr>
        </p:nvSpPr>
        <p:spPr>
          <a:xfrm>
            <a:off x="381000" y="669600"/>
            <a:ext cx="8251200" cy="457200"/>
          </a:xfrm>
        </p:spPr>
        <p:txBody>
          <a:bodyPr>
            <a:normAutofit/>
          </a:bodyPr>
          <a:lstStyle>
            <a:lvl1pPr>
              <a:buFontTx/>
              <a:buNone/>
              <a:defRPr sz="2400"/>
            </a:lvl1pPr>
          </a:lstStyle>
          <a:p>
            <a:pPr lvl="0"/>
            <a:r>
              <a:rPr lang="en-US" smtClean="0"/>
              <a:t>Click to edit Master text styles</a:t>
            </a:r>
          </a:p>
        </p:txBody>
      </p:sp>
      <p:sp>
        <p:nvSpPr>
          <p:cNvPr id="10" name="Footer Placeholder 4"/>
          <p:cNvSpPr>
            <a:spLocks noGrp="1"/>
          </p:cNvSpPr>
          <p:nvPr>
            <p:ph type="ftr" sz="quarter" idx="3"/>
          </p:nvPr>
        </p:nvSpPr>
        <p:spPr>
          <a:xfrm>
            <a:off x="6248400" y="6653837"/>
            <a:ext cx="2895600" cy="365125"/>
          </a:xfrm>
          <a:prstGeom prst="rect">
            <a:avLst/>
          </a:prstGeom>
        </p:spPr>
        <p:txBody>
          <a:bodyPr/>
          <a:lstStyle>
            <a:lvl1pPr algn="r">
              <a:defRPr sz="900">
                <a:solidFill>
                  <a:schemeClr val="tx2"/>
                </a:solidFill>
                <a:latin typeface="Segoe UI" pitchFamily="34" charset="0"/>
                <a:cs typeface="Segoe UI" pitchFamily="34" charset="0"/>
              </a:defRPr>
            </a:lvl1pPr>
          </a:lstStyle>
          <a:p>
            <a:endParaRPr lang="en-US"/>
          </a:p>
        </p:txBody>
      </p:sp>
      <p:sp>
        <p:nvSpPr>
          <p:cNvPr id="12" name="Slide Number Placeholder 5"/>
          <p:cNvSpPr>
            <a:spLocks noGrp="1"/>
          </p:cNvSpPr>
          <p:nvPr>
            <p:ph type="sldNum" sz="quarter" idx="4"/>
          </p:nvPr>
        </p:nvSpPr>
        <p:spPr>
          <a:xfrm>
            <a:off x="76200" y="6638075"/>
            <a:ext cx="2133600" cy="365125"/>
          </a:xfrm>
          <a:prstGeom prst="rect">
            <a:avLst/>
          </a:prstGeom>
        </p:spPr>
        <p:txBody>
          <a:bodyPr/>
          <a:lstStyle>
            <a:lvl1pPr algn="l">
              <a:defRPr sz="1200" b="1">
                <a:solidFill>
                  <a:schemeClr val="tx2"/>
                </a:solidFill>
                <a:latin typeface="Segoe UI" pitchFamily="34" charset="0"/>
                <a:cs typeface="Segoe UI" pitchFamily="34" charset="0"/>
              </a:defRPr>
            </a:lvl1pPr>
          </a:lstStyle>
          <a:p>
            <a:fld id="{D44CC945-13A8-4715-8063-D1FAC10F7751}" type="slidenum">
              <a:rPr lang="en-US" smtClean="0"/>
              <a:pPr/>
              <a:t>‹#›</a:t>
            </a:fld>
            <a:endParaRPr lang="en-US"/>
          </a:p>
        </p:txBody>
      </p:sp>
      <p:sp>
        <p:nvSpPr>
          <p:cNvPr id="16" name="Title 15"/>
          <p:cNvSpPr>
            <a:spLocks noGrp="1"/>
          </p:cNvSpPr>
          <p:nvPr>
            <p:ph type="title"/>
          </p:nvPr>
        </p:nvSpPr>
        <p:spPr>
          <a:xfrm>
            <a:off x="152400" y="152400"/>
            <a:ext cx="8229600" cy="639763"/>
          </a:xfrm>
        </p:spPr>
        <p:txBody>
          <a:bodyPr/>
          <a:lstStyle>
            <a:lvl1pPr>
              <a:buClr>
                <a:schemeClr val="accent3">
                  <a:lumMod val="50000"/>
                </a:schemeClr>
              </a:buClr>
              <a:defRPr/>
            </a:lvl1pPr>
          </a:lstStyle>
          <a:p>
            <a:r>
              <a:rPr lang="en-US" smtClean="0"/>
              <a:t>Click to edit Master title style</a:t>
            </a:r>
            <a:endParaRPr lang="en-US"/>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Agenda/Summary">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a:p>
        </p:txBody>
      </p:sp>
      <p:sp>
        <p:nvSpPr>
          <p:cNvPr id="4" name="Slide Number Placeholder 3"/>
          <p:cNvSpPr>
            <a:spLocks noGrp="1"/>
          </p:cNvSpPr>
          <p:nvPr>
            <p:ph type="sldNum" sz="quarter" idx="11"/>
          </p:nvPr>
        </p:nvSpPr>
        <p:spPr/>
        <p:txBody>
          <a:bodyPr/>
          <a:lstStyle/>
          <a:p>
            <a:fld id="{D44CC945-13A8-4715-8063-D1FAC10F7751}" type="slidenum">
              <a:rPr lang="en-US" smtClean="0"/>
              <a:pPr/>
              <a:t>‹#›</a:t>
            </a:fld>
            <a:endParaRPr lang="en-US"/>
          </a:p>
        </p:txBody>
      </p:sp>
      <p:sp>
        <p:nvSpPr>
          <p:cNvPr id="9" name="Text Placeholder 8"/>
          <p:cNvSpPr>
            <a:spLocks noGrp="1"/>
          </p:cNvSpPr>
          <p:nvPr>
            <p:ph type="body" sz="quarter" idx="15"/>
          </p:nvPr>
        </p:nvSpPr>
        <p:spPr>
          <a:xfrm>
            <a:off x="381000" y="3130200"/>
            <a:ext cx="6629400" cy="838200"/>
          </a:xfrm>
        </p:spPr>
        <p:txBody>
          <a:bodyPr>
            <a:normAutofit/>
          </a:bodyPr>
          <a:lstStyle>
            <a:lvl1pPr marL="57150" indent="0">
              <a:buFontTx/>
              <a:buNone/>
              <a:defRPr sz="1800" baseline="0"/>
            </a:lvl1pPr>
          </a:lstStyle>
          <a:p>
            <a:pPr lvl="0"/>
            <a:r>
              <a:rPr lang="en-US" smtClean="0"/>
              <a:t>Click to edit Master text styles</a:t>
            </a:r>
          </a:p>
        </p:txBody>
      </p:sp>
      <p:sp>
        <p:nvSpPr>
          <p:cNvPr id="7" name="Title 6"/>
          <p:cNvSpPr>
            <a:spLocks noGrp="1"/>
          </p:cNvSpPr>
          <p:nvPr>
            <p:ph type="title"/>
          </p:nvPr>
        </p:nvSpPr>
        <p:spPr>
          <a:xfrm>
            <a:off x="152400" y="152400"/>
            <a:ext cx="8229600" cy="639763"/>
          </a:xfrm>
        </p:spPr>
        <p:txBody>
          <a:bodyPr/>
          <a:lstStyle/>
          <a:p>
            <a:r>
              <a:rPr lang="en-US" smtClean="0"/>
              <a:t>Click to edit Master title style</a:t>
            </a:r>
            <a:endParaRPr lang="en-US" dirty="0"/>
          </a:p>
        </p:txBody>
      </p:sp>
      <p:sp>
        <p:nvSpPr>
          <p:cNvPr id="8" name="Text Placeholder 10"/>
          <p:cNvSpPr>
            <a:spLocks noGrp="1"/>
          </p:cNvSpPr>
          <p:nvPr>
            <p:ph type="body" sz="quarter" idx="13"/>
          </p:nvPr>
        </p:nvSpPr>
        <p:spPr>
          <a:xfrm>
            <a:off x="359400" y="669600"/>
            <a:ext cx="8251200" cy="457200"/>
          </a:xfrm>
        </p:spPr>
        <p:txBody>
          <a:bodyPr>
            <a:normAutofit/>
          </a:bodyPr>
          <a:lstStyle>
            <a:lvl1pPr>
              <a:buFontTx/>
              <a:buNone/>
              <a:defRPr sz="2400"/>
            </a:lvl1pPr>
          </a:lstStyle>
          <a:p>
            <a:pPr lvl="0"/>
            <a:r>
              <a:rPr lang="en-US" smtClean="0"/>
              <a:t>Click to edit Master text styles</a:t>
            </a:r>
          </a:p>
        </p:txBody>
      </p:sp>
      <p:sp>
        <p:nvSpPr>
          <p:cNvPr id="12" name="Text Placeholder 8"/>
          <p:cNvSpPr>
            <a:spLocks noGrp="1"/>
          </p:cNvSpPr>
          <p:nvPr>
            <p:ph type="body" sz="quarter" idx="16"/>
          </p:nvPr>
        </p:nvSpPr>
        <p:spPr>
          <a:xfrm>
            <a:off x="381000" y="1711800"/>
            <a:ext cx="6629400" cy="838200"/>
          </a:xfrm>
        </p:spPr>
        <p:txBody>
          <a:bodyPr>
            <a:normAutofit/>
          </a:bodyPr>
          <a:lstStyle>
            <a:lvl1pPr marL="57150" indent="0">
              <a:buFontTx/>
              <a:buNone/>
              <a:defRPr sz="1800" baseline="0"/>
            </a:lvl1pPr>
          </a:lstStyle>
          <a:p>
            <a:pPr lvl="0"/>
            <a:r>
              <a:rPr lang="en-US" smtClean="0"/>
              <a:t>Click to edit Master text styles</a:t>
            </a:r>
          </a:p>
        </p:txBody>
      </p:sp>
      <p:sp>
        <p:nvSpPr>
          <p:cNvPr id="14" name="Text Placeholder 8"/>
          <p:cNvSpPr>
            <a:spLocks noGrp="1"/>
          </p:cNvSpPr>
          <p:nvPr>
            <p:ph type="body" sz="quarter" idx="17"/>
          </p:nvPr>
        </p:nvSpPr>
        <p:spPr>
          <a:xfrm>
            <a:off x="381000" y="2421000"/>
            <a:ext cx="6629400" cy="838200"/>
          </a:xfrm>
        </p:spPr>
        <p:txBody>
          <a:bodyPr>
            <a:normAutofit/>
          </a:bodyPr>
          <a:lstStyle>
            <a:lvl1pPr marL="57150" indent="0">
              <a:buFontTx/>
              <a:buNone/>
              <a:defRPr sz="1800" baseline="0"/>
            </a:lvl1pPr>
          </a:lstStyle>
          <a:p>
            <a:pPr lvl="0"/>
            <a:r>
              <a:rPr lang="en-US" smtClean="0"/>
              <a:t>Click to edit Master text styles</a:t>
            </a:r>
          </a:p>
        </p:txBody>
      </p:sp>
      <p:sp>
        <p:nvSpPr>
          <p:cNvPr id="15" name="Text Placeholder 8"/>
          <p:cNvSpPr>
            <a:spLocks noGrp="1"/>
          </p:cNvSpPr>
          <p:nvPr>
            <p:ph type="body" sz="quarter" idx="18"/>
          </p:nvPr>
        </p:nvSpPr>
        <p:spPr>
          <a:xfrm>
            <a:off x="381000" y="3769200"/>
            <a:ext cx="6629400" cy="838200"/>
          </a:xfrm>
        </p:spPr>
        <p:txBody>
          <a:bodyPr>
            <a:normAutofit/>
          </a:bodyPr>
          <a:lstStyle>
            <a:lvl1pPr marL="57150" indent="0">
              <a:buFontTx/>
              <a:buNone/>
              <a:defRPr sz="1800" baseline="0"/>
            </a:lvl1pPr>
          </a:lstStyle>
          <a:p>
            <a:pPr lvl="0"/>
            <a:r>
              <a:rPr lang="en-US" smtClean="0"/>
              <a:t>Click to edit Master text styles</a:t>
            </a:r>
          </a:p>
        </p:txBody>
      </p:sp>
      <p:sp>
        <p:nvSpPr>
          <p:cNvPr id="16" name="Text Placeholder 8"/>
          <p:cNvSpPr>
            <a:spLocks noGrp="1"/>
          </p:cNvSpPr>
          <p:nvPr>
            <p:ph type="body" sz="quarter" idx="19"/>
          </p:nvPr>
        </p:nvSpPr>
        <p:spPr>
          <a:xfrm>
            <a:off x="381000" y="4478400"/>
            <a:ext cx="6629400" cy="838200"/>
          </a:xfrm>
        </p:spPr>
        <p:txBody>
          <a:bodyPr>
            <a:normAutofit/>
          </a:bodyPr>
          <a:lstStyle>
            <a:lvl1pPr marL="57150" indent="0">
              <a:buFontTx/>
              <a:buNone/>
              <a:defRPr sz="1800" baseline="0"/>
            </a:lvl1pPr>
          </a:lstStyle>
          <a:p>
            <a:pPr lvl="0"/>
            <a:r>
              <a:rPr lang="en-US" smtClean="0"/>
              <a:t>Click to edit Master text styles</a:t>
            </a:r>
          </a:p>
        </p:txBody>
      </p:sp>
      <p:sp>
        <p:nvSpPr>
          <p:cNvPr id="17" name="Text Placeholder 8"/>
          <p:cNvSpPr>
            <a:spLocks noGrp="1"/>
          </p:cNvSpPr>
          <p:nvPr>
            <p:ph type="body" sz="quarter" idx="20"/>
          </p:nvPr>
        </p:nvSpPr>
        <p:spPr>
          <a:xfrm>
            <a:off x="381000" y="5257800"/>
            <a:ext cx="6629400" cy="838200"/>
          </a:xfrm>
        </p:spPr>
        <p:txBody>
          <a:bodyPr>
            <a:normAutofit/>
          </a:bodyPr>
          <a:lstStyle>
            <a:lvl1pPr marL="57150" indent="0">
              <a:buFontTx/>
              <a:buNone/>
              <a:defRPr sz="1800" baseline="0"/>
            </a:lvl1pPr>
          </a:lstStyle>
          <a:p>
            <a:pPr lvl="0"/>
            <a:r>
              <a:rPr lang="en-US" smtClean="0"/>
              <a:t>Click to edit Master text styles</a:t>
            </a:r>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2871788"/>
            <a:ext cx="7772400" cy="1362075"/>
          </a:xfr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685800" y="1371601"/>
            <a:ext cx="7772400" cy="1500187"/>
          </a:xfrm>
        </p:spPr>
        <p:txBody>
          <a:bodyPr anchor="b"/>
          <a:lstStyle>
            <a:lvl1pPr marL="0" indent="0">
              <a:buNone/>
              <a:defRPr sz="2000">
                <a:solidFill>
                  <a:schemeClr val="bg2"/>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0" name="Slide Number Placeholder 9"/>
          <p:cNvSpPr>
            <a:spLocks noGrp="1"/>
          </p:cNvSpPr>
          <p:nvPr>
            <p:ph type="sldNum" sz="quarter" idx="10"/>
          </p:nvPr>
        </p:nvSpPr>
        <p:spPr/>
        <p:txBody>
          <a:bodyPr/>
          <a:lstStyle/>
          <a:p>
            <a:fld id="{D44CC945-13A8-4715-8063-D1FAC10F7751}" type="slidenum">
              <a:rPr lang="en-US" smtClean="0"/>
              <a:pPr/>
              <a:t>‹#›</a:t>
            </a:fld>
            <a:endParaRPr lang="en-US"/>
          </a:p>
        </p:txBody>
      </p:sp>
      <p:sp>
        <p:nvSpPr>
          <p:cNvPr id="11" name="Footer Placeholder 10"/>
          <p:cNvSpPr>
            <a:spLocks noGrp="1"/>
          </p:cNvSpPr>
          <p:nvPr>
            <p:ph type="ftr" sz="quarter" idx="11"/>
          </p:nvPr>
        </p:nvSpPr>
        <p:spPr/>
        <p:txBody>
          <a:bodyPr/>
          <a:lstStyle/>
          <a:p>
            <a:endParaRPr lang="en-US"/>
          </a:p>
        </p:txBody>
      </p:sp>
    </p:spTree>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04800" y="1295401"/>
            <a:ext cx="4038600" cy="4525964"/>
          </a:xfrm>
        </p:spPr>
        <p:txBody>
          <a:bodyPr/>
          <a:lstStyle>
            <a:lvl1pPr>
              <a:buClr>
                <a:schemeClr val="bg1">
                  <a:lumMod val="95000"/>
                </a:schemeClr>
              </a:buClr>
              <a:defRPr sz="2400"/>
            </a:lvl1pPr>
            <a:lvl2pPr>
              <a:buClr>
                <a:schemeClr val="bg1">
                  <a:lumMod val="95000"/>
                </a:schemeClr>
              </a:buClr>
              <a:defRPr sz="2000"/>
            </a:lvl2pPr>
            <a:lvl3pPr>
              <a:buClr>
                <a:schemeClr val="bg1">
                  <a:lumMod val="95000"/>
                </a:schemeClr>
              </a:buClr>
              <a:defRPr sz="2000"/>
            </a:lvl3pPr>
            <a:lvl4pPr>
              <a:buClr>
                <a:schemeClr val="bg1">
                  <a:lumMod val="95000"/>
                </a:schemeClr>
              </a:buClr>
              <a:defRPr sz="1800"/>
            </a:lvl4pPr>
            <a:lvl5pPr>
              <a:buClr>
                <a:schemeClr val="bg1">
                  <a:lumMod val="95000"/>
                </a:schemeClr>
              </a:buCl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95800" y="1295401"/>
            <a:ext cx="4038600" cy="4525964"/>
          </a:xfrm>
        </p:spPr>
        <p:txBody>
          <a:bodyPr/>
          <a:lstStyle>
            <a:lvl1pPr>
              <a:buClr>
                <a:schemeClr val="bg1">
                  <a:lumMod val="95000"/>
                </a:schemeClr>
              </a:buClr>
              <a:defRPr sz="2400"/>
            </a:lvl1pPr>
            <a:lvl2pPr>
              <a:buClr>
                <a:schemeClr val="bg1">
                  <a:lumMod val="95000"/>
                </a:schemeClr>
              </a:buClr>
              <a:defRPr sz="2000"/>
            </a:lvl2pPr>
            <a:lvl3pPr>
              <a:buClr>
                <a:schemeClr val="bg1">
                  <a:lumMod val="95000"/>
                </a:schemeClr>
              </a:buClr>
              <a:defRPr sz="2000"/>
            </a:lvl3pPr>
            <a:lvl4pPr>
              <a:buClr>
                <a:schemeClr val="bg1">
                  <a:lumMod val="95000"/>
                </a:schemeClr>
              </a:buClr>
              <a:defRPr sz="1800"/>
            </a:lvl4pPr>
            <a:lvl5pPr>
              <a:buClr>
                <a:schemeClr val="bg1">
                  <a:lumMod val="95000"/>
                </a:schemeClr>
              </a:buCl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8"/>
          <p:cNvSpPr>
            <a:spLocks noGrp="1"/>
          </p:cNvSpPr>
          <p:nvPr>
            <p:ph type="sldNum" sz="quarter" idx="14"/>
          </p:nvPr>
        </p:nvSpPr>
        <p:spPr>
          <a:xfrm>
            <a:off x="457200" y="6638075"/>
            <a:ext cx="2133600" cy="365125"/>
          </a:xfrm>
        </p:spPr>
        <p:txBody>
          <a:bodyPr/>
          <a:lstStyle/>
          <a:p>
            <a:fld id="{D44CC945-13A8-4715-8063-D1FAC10F7751}" type="slidenum">
              <a:rPr lang="en-US" smtClean="0"/>
              <a:pPr/>
              <a:t>‹#›</a:t>
            </a:fld>
            <a:endParaRPr lang="en-US"/>
          </a:p>
        </p:txBody>
      </p:sp>
      <p:sp>
        <p:nvSpPr>
          <p:cNvPr id="10" name="Footer Placeholder 9"/>
          <p:cNvSpPr>
            <a:spLocks noGrp="1"/>
          </p:cNvSpPr>
          <p:nvPr>
            <p:ph type="ftr" sz="quarter" idx="15"/>
          </p:nvPr>
        </p:nvSpPr>
        <p:spPr/>
        <p:txBody>
          <a:bodyPr/>
          <a:lstStyle/>
          <a:p>
            <a:endParaRPr lang="en-US"/>
          </a:p>
        </p:txBody>
      </p:sp>
      <p:sp>
        <p:nvSpPr>
          <p:cNvPr id="12" name="Title 11"/>
          <p:cNvSpPr>
            <a:spLocks noGrp="1"/>
          </p:cNvSpPr>
          <p:nvPr>
            <p:ph type="title"/>
          </p:nvPr>
        </p:nvSpPr>
        <p:spPr>
          <a:xfrm>
            <a:off x="152400" y="152400"/>
            <a:ext cx="8229600" cy="639763"/>
          </a:xfrm>
        </p:spPr>
        <p:txBody>
          <a:bodyPr/>
          <a:lstStyle/>
          <a:p>
            <a:r>
              <a:rPr lang="en-US" smtClean="0"/>
              <a:t>Click to edit Master title style</a:t>
            </a:r>
            <a:endParaRPr lang="en-US"/>
          </a:p>
        </p:txBody>
      </p:sp>
      <p:sp>
        <p:nvSpPr>
          <p:cNvPr id="13" name="Text Placeholder 10"/>
          <p:cNvSpPr>
            <a:spLocks noGrp="1"/>
          </p:cNvSpPr>
          <p:nvPr>
            <p:ph type="body" sz="quarter" idx="13"/>
          </p:nvPr>
        </p:nvSpPr>
        <p:spPr>
          <a:xfrm>
            <a:off x="359400" y="669600"/>
            <a:ext cx="8251200" cy="457200"/>
          </a:xfrm>
        </p:spPr>
        <p:txBody>
          <a:bodyPr>
            <a:normAutofit/>
          </a:bodyPr>
          <a:lstStyle>
            <a:lvl1pPr>
              <a:buFontTx/>
              <a:buNone/>
              <a:defRPr sz="2400"/>
            </a:lvl1pPr>
          </a:lstStyle>
          <a:p>
            <a:pPr lvl="0"/>
            <a:r>
              <a:rPr lang="en-US" smtClean="0"/>
              <a:t>Click to edit Master text styles</a:t>
            </a:r>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Picture">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a:p>
        </p:txBody>
      </p:sp>
      <p:sp>
        <p:nvSpPr>
          <p:cNvPr id="4" name="Slide Number Placeholder 3"/>
          <p:cNvSpPr>
            <a:spLocks noGrp="1"/>
          </p:cNvSpPr>
          <p:nvPr>
            <p:ph type="sldNum" sz="quarter" idx="11"/>
          </p:nvPr>
        </p:nvSpPr>
        <p:spPr/>
        <p:txBody>
          <a:bodyPr/>
          <a:lstStyle/>
          <a:p>
            <a:fld id="{D44CC945-13A8-4715-8063-D1FAC10F7751}" type="slidenum">
              <a:rPr lang="en-US" smtClean="0"/>
              <a:pPr/>
              <a:t>‹#›</a:t>
            </a:fld>
            <a:endParaRPr lang="en-US"/>
          </a:p>
        </p:txBody>
      </p:sp>
      <p:sp>
        <p:nvSpPr>
          <p:cNvPr id="5" name="Content Placeholder 2"/>
          <p:cNvSpPr>
            <a:spLocks noGrp="1"/>
          </p:cNvSpPr>
          <p:nvPr>
            <p:ph sz="half" idx="1"/>
          </p:nvPr>
        </p:nvSpPr>
        <p:spPr>
          <a:xfrm>
            <a:off x="457200" y="1447801"/>
            <a:ext cx="2362200" cy="1524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6" name="Content Placeholder 3"/>
          <p:cNvSpPr>
            <a:spLocks noGrp="1"/>
          </p:cNvSpPr>
          <p:nvPr>
            <p:ph sz="half" idx="2"/>
          </p:nvPr>
        </p:nvSpPr>
        <p:spPr>
          <a:xfrm>
            <a:off x="2971800" y="1447801"/>
            <a:ext cx="5715000" cy="1524000"/>
          </a:xfrm>
        </p:spPr>
        <p:txBody>
          <a:bodyPr>
            <a:normAutofit/>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9" name="Content Placeholder 2"/>
          <p:cNvSpPr>
            <a:spLocks noGrp="1"/>
          </p:cNvSpPr>
          <p:nvPr>
            <p:ph sz="half" idx="14"/>
          </p:nvPr>
        </p:nvSpPr>
        <p:spPr>
          <a:xfrm>
            <a:off x="457200" y="3048000"/>
            <a:ext cx="2362200" cy="1524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0" name="Content Placeholder 3"/>
          <p:cNvSpPr>
            <a:spLocks noGrp="1"/>
          </p:cNvSpPr>
          <p:nvPr>
            <p:ph sz="half" idx="15"/>
          </p:nvPr>
        </p:nvSpPr>
        <p:spPr>
          <a:xfrm>
            <a:off x="2971800" y="3048000"/>
            <a:ext cx="5715000" cy="1524000"/>
          </a:xfrm>
        </p:spPr>
        <p:txBody>
          <a:bodyPr>
            <a:normAutofit/>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1" name="Title 10"/>
          <p:cNvSpPr>
            <a:spLocks noGrp="1"/>
          </p:cNvSpPr>
          <p:nvPr>
            <p:ph type="title"/>
          </p:nvPr>
        </p:nvSpPr>
        <p:spPr>
          <a:xfrm>
            <a:off x="152400" y="152400"/>
            <a:ext cx="8229600" cy="639763"/>
          </a:xfrm>
        </p:spPr>
        <p:txBody>
          <a:bodyPr/>
          <a:lstStyle/>
          <a:p>
            <a:r>
              <a:rPr lang="en-US" smtClean="0"/>
              <a:t>Click to edit Master title style</a:t>
            </a:r>
            <a:endParaRPr lang="en-US"/>
          </a:p>
        </p:txBody>
      </p:sp>
      <p:sp>
        <p:nvSpPr>
          <p:cNvPr id="12" name="Text Placeholder 10"/>
          <p:cNvSpPr>
            <a:spLocks noGrp="1"/>
          </p:cNvSpPr>
          <p:nvPr>
            <p:ph type="body" sz="quarter" idx="13"/>
          </p:nvPr>
        </p:nvSpPr>
        <p:spPr>
          <a:xfrm>
            <a:off x="359400" y="669600"/>
            <a:ext cx="8251200" cy="457200"/>
          </a:xfrm>
        </p:spPr>
        <p:txBody>
          <a:bodyPr>
            <a:normAutofit/>
          </a:bodyPr>
          <a:lstStyle>
            <a:lvl1pPr>
              <a:buFontTx/>
              <a:buNone/>
              <a:defRPr sz="2400"/>
            </a:lvl1pPr>
          </a:lstStyle>
          <a:p>
            <a:pPr lvl="0"/>
            <a:r>
              <a:rPr lang="en-US" smtClean="0"/>
              <a:t>Click to edit Master text styles</a:t>
            </a:r>
          </a:p>
        </p:txBody>
      </p:sp>
    </p:spTree>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hree Picture">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a:p>
        </p:txBody>
      </p:sp>
      <p:sp>
        <p:nvSpPr>
          <p:cNvPr id="4" name="Slide Number Placeholder 3"/>
          <p:cNvSpPr>
            <a:spLocks noGrp="1"/>
          </p:cNvSpPr>
          <p:nvPr>
            <p:ph type="sldNum" sz="quarter" idx="11"/>
          </p:nvPr>
        </p:nvSpPr>
        <p:spPr/>
        <p:txBody>
          <a:bodyPr/>
          <a:lstStyle/>
          <a:p>
            <a:fld id="{D44CC945-13A8-4715-8063-D1FAC10F7751}" type="slidenum">
              <a:rPr lang="en-US" smtClean="0"/>
              <a:pPr/>
              <a:t>‹#›</a:t>
            </a:fld>
            <a:endParaRPr lang="en-US"/>
          </a:p>
        </p:txBody>
      </p:sp>
      <p:sp>
        <p:nvSpPr>
          <p:cNvPr id="9" name="Content Placeholder 2"/>
          <p:cNvSpPr>
            <a:spLocks noGrp="1"/>
          </p:cNvSpPr>
          <p:nvPr>
            <p:ph sz="half" idx="1"/>
          </p:nvPr>
        </p:nvSpPr>
        <p:spPr>
          <a:xfrm>
            <a:off x="76200" y="3429000"/>
            <a:ext cx="2743200" cy="2544763"/>
          </a:xfrm>
        </p:spPr>
        <p:txBody>
          <a:bodyPr lIns="274320" tIns="0" rIns="182880">
            <a:normAutofit/>
          </a:bodyPr>
          <a:lstStyle>
            <a:lvl1pPr>
              <a:lnSpc>
                <a:spcPts val="2000"/>
              </a:lnSpc>
              <a:defRPr sz="1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0" name="Content Placeholder 3"/>
          <p:cNvSpPr>
            <a:spLocks noGrp="1"/>
          </p:cNvSpPr>
          <p:nvPr>
            <p:ph sz="half" idx="2"/>
          </p:nvPr>
        </p:nvSpPr>
        <p:spPr>
          <a:xfrm>
            <a:off x="2857500" y="3429000"/>
            <a:ext cx="2743200" cy="2544763"/>
          </a:xfrm>
        </p:spPr>
        <p:txBody>
          <a:bodyPr lIns="274320" tIns="0" rIns="182880">
            <a:normAutofit/>
          </a:bodyPr>
          <a:lstStyle>
            <a:lvl1pPr>
              <a:lnSpc>
                <a:spcPts val="2000"/>
              </a:lnSpc>
              <a:defRPr sz="1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1" name="Content Placeholder 3"/>
          <p:cNvSpPr>
            <a:spLocks noGrp="1"/>
          </p:cNvSpPr>
          <p:nvPr>
            <p:ph sz="half" idx="14"/>
          </p:nvPr>
        </p:nvSpPr>
        <p:spPr>
          <a:xfrm>
            <a:off x="5638800" y="3429000"/>
            <a:ext cx="2743200" cy="2544763"/>
          </a:xfrm>
        </p:spPr>
        <p:txBody>
          <a:bodyPr lIns="274320" tIns="0" rIns="182880">
            <a:normAutofit/>
          </a:bodyPr>
          <a:lstStyle>
            <a:lvl1pPr>
              <a:lnSpc>
                <a:spcPts val="2000"/>
              </a:lnSpc>
              <a:defRPr sz="1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5" name="Content Placeholder 2"/>
          <p:cNvSpPr>
            <a:spLocks noGrp="1"/>
          </p:cNvSpPr>
          <p:nvPr>
            <p:ph sz="half" idx="15"/>
          </p:nvPr>
        </p:nvSpPr>
        <p:spPr>
          <a:xfrm>
            <a:off x="76200" y="1447801"/>
            <a:ext cx="2743200" cy="1706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6" name="Content Placeholder 3"/>
          <p:cNvSpPr>
            <a:spLocks noGrp="1"/>
          </p:cNvSpPr>
          <p:nvPr>
            <p:ph sz="half" idx="16"/>
          </p:nvPr>
        </p:nvSpPr>
        <p:spPr>
          <a:xfrm>
            <a:off x="2857500" y="1447801"/>
            <a:ext cx="2743200" cy="1706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7" name="Content Placeholder 3"/>
          <p:cNvSpPr>
            <a:spLocks noGrp="1"/>
          </p:cNvSpPr>
          <p:nvPr>
            <p:ph sz="half" idx="17"/>
          </p:nvPr>
        </p:nvSpPr>
        <p:spPr>
          <a:xfrm>
            <a:off x="5638800" y="1447801"/>
            <a:ext cx="2743200" cy="1706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9" name="Title 18"/>
          <p:cNvSpPr>
            <a:spLocks noGrp="1"/>
          </p:cNvSpPr>
          <p:nvPr>
            <p:ph type="title"/>
          </p:nvPr>
        </p:nvSpPr>
        <p:spPr>
          <a:xfrm>
            <a:off x="152400" y="152400"/>
            <a:ext cx="8229600" cy="639763"/>
          </a:xfrm>
        </p:spPr>
        <p:txBody>
          <a:bodyPr/>
          <a:lstStyle/>
          <a:p>
            <a:r>
              <a:rPr lang="en-US" smtClean="0"/>
              <a:t>Click to edit Master title style</a:t>
            </a:r>
            <a:endParaRPr lang="en-US"/>
          </a:p>
        </p:txBody>
      </p:sp>
      <p:sp>
        <p:nvSpPr>
          <p:cNvPr id="20" name="Text Placeholder 10"/>
          <p:cNvSpPr>
            <a:spLocks noGrp="1"/>
          </p:cNvSpPr>
          <p:nvPr>
            <p:ph type="body" sz="quarter" idx="13"/>
          </p:nvPr>
        </p:nvSpPr>
        <p:spPr>
          <a:xfrm>
            <a:off x="359400" y="669600"/>
            <a:ext cx="8251200" cy="457200"/>
          </a:xfrm>
        </p:spPr>
        <p:txBody>
          <a:bodyPr>
            <a:normAutofit/>
          </a:bodyPr>
          <a:lstStyle>
            <a:lvl1pPr>
              <a:buFontTx/>
              <a:buNone/>
              <a:defRPr sz="2400"/>
            </a:lvl1pPr>
          </a:lstStyle>
          <a:p>
            <a:pPr lvl="0"/>
            <a:r>
              <a:rPr lang="en-US" smtClean="0"/>
              <a:t>Click to edit Master text styles</a:t>
            </a:r>
          </a:p>
        </p:txBody>
      </p:sp>
    </p:spTree>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6200" y="1447801"/>
            <a:ext cx="4040188" cy="304801"/>
          </a:xfrm>
          <a:solidFill>
            <a:schemeClr val="accent5">
              <a:lumMod val="20000"/>
              <a:lumOff val="80000"/>
              <a:alpha val="39000"/>
            </a:schemeClr>
          </a:solidFill>
        </p:spPr>
        <p:txBody>
          <a:bodyPr tIns="274320" anchor="b">
            <a:noAutofit/>
          </a:bodyPr>
          <a:lstStyle>
            <a:lvl1pPr marL="0" indent="0">
              <a:buNone/>
              <a:defRPr sz="1800" b="1" cap="all" baseline="0">
                <a:solidFill>
                  <a:schemeClr val="bg2"/>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6200" y="1752601"/>
            <a:ext cx="4040188" cy="4068763"/>
          </a:xfrm>
        </p:spPr>
        <p:txBody>
          <a:bodyPr/>
          <a:lstStyle>
            <a:lvl1pPr>
              <a:lnSpc>
                <a:spcPct val="100000"/>
              </a:lnSpc>
              <a:buClr>
                <a:schemeClr val="bg1">
                  <a:lumMod val="95000"/>
                </a:schemeClr>
              </a:buClr>
              <a:defRPr sz="2000"/>
            </a:lvl1pPr>
            <a:lvl2pPr>
              <a:lnSpc>
                <a:spcPct val="100000"/>
              </a:lnSpc>
              <a:buClr>
                <a:schemeClr val="bg1">
                  <a:lumMod val="95000"/>
                </a:schemeClr>
              </a:buClr>
              <a:defRPr sz="2000"/>
            </a:lvl2pPr>
            <a:lvl3pPr>
              <a:lnSpc>
                <a:spcPct val="100000"/>
              </a:lnSpc>
              <a:buClr>
                <a:schemeClr val="bg1">
                  <a:lumMod val="95000"/>
                </a:schemeClr>
              </a:buClr>
              <a:defRPr sz="1800"/>
            </a:lvl3pPr>
            <a:lvl4pPr>
              <a:lnSpc>
                <a:spcPct val="100000"/>
              </a:lnSpc>
              <a:buClr>
                <a:schemeClr val="bg1">
                  <a:lumMod val="95000"/>
                </a:schemeClr>
              </a:buClr>
              <a:defRPr sz="1600"/>
            </a:lvl4pPr>
            <a:lvl5pPr>
              <a:lnSpc>
                <a:spcPct val="100000"/>
              </a:lnSpc>
              <a:buClr>
                <a:schemeClr val="bg1">
                  <a:lumMod val="95000"/>
                </a:schemeClr>
              </a:buCl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4"/>
          </p:nvPr>
        </p:nvSpPr>
        <p:spPr>
          <a:xfrm>
            <a:off x="4491039" y="1752601"/>
            <a:ext cx="4041775" cy="4068763"/>
          </a:xfrm>
        </p:spPr>
        <p:txBody>
          <a:bodyPr/>
          <a:lstStyle>
            <a:lvl1pPr>
              <a:buClr>
                <a:schemeClr val="bg1">
                  <a:lumMod val="95000"/>
                </a:schemeClr>
              </a:buClr>
              <a:defRPr sz="2000"/>
            </a:lvl1pPr>
            <a:lvl2pPr>
              <a:buClr>
                <a:schemeClr val="bg1">
                  <a:lumMod val="95000"/>
                </a:schemeClr>
              </a:buClr>
              <a:defRPr sz="2000"/>
            </a:lvl2pPr>
            <a:lvl3pPr>
              <a:buClr>
                <a:schemeClr val="bg1">
                  <a:lumMod val="95000"/>
                </a:schemeClr>
              </a:buClr>
              <a:defRPr sz="1800"/>
            </a:lvl3pPr>
            <a:lvl4pPr>
              <a:buClr>
                <a:schemeClr val="bg1">
                  <a:lumMod val="95000"/>
                </a:schemeClr>
              </a:buClr>
              <a:defRPr sz="1600"/>
            </a:lvl4pPr>
            <a:lvl5pPr>
              <a:buClr>
                <a:schemeClr val="bg1">
                  <a:lumMod val="95000"/>
                </a:schemeClr>
              </a:buCl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Text Placeholder 2"/>
          <p:cNvSpPr>
            <a:spLocks noGrp="1"/>
          </p:cNvSpPr>
          <p:nvPr>
            <p:ph type="body" idx="12"/>
          </p:nvPr>
        </p:nvSpPr>
        <p:spPr>
          <a:xfrm>
            <a:off x="4494212" y="1447802"/>
            <a:ext cx="4040188" cy="304801"/>
          </a:xfrm>
          <a:solidFill>
            <a:schemeClr val="accent5">
              <a:lumMod val="20000"/>
              <a:lumOff val="80000"/>
              <a:alpha val="39000"/>
            </a:schemeClr>
          </a:solidFill>
        </p:spPr>
        <p:txBody>
          <a:bodyPr tIns="274320" anchor="b">
            <a:noAutofit/>
          </a:bodyPr>
          <a:lstStyle>
            <a:lvl1pPr marL="0" indent="0">
              <a:buNone/>
              <a:defRPr sz="1800" b="1" cap="all" baseline="0">
                <a:solidFill>
                  <a:schemeClr val="bg2"/>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Slide Number Placeholder 9"/>
          <p:cNvSpPr>
            <a:spLocks noGrp="1"/>
          </p:cNvSpPr>
          <p:nvPr>
            <p:ph type="sldNum" sz="quarter" idx="14"/>
          </p:nvPr>
        </p:nvSpPr>
        <p:spPr/>
        <p:txBody>
          <a:bodyPr/>
          <a:lstStyle/>
          <a:p>
            <a:fld id="{D44CC945-13A8-4715-8063-D1FAC10F7751}" type="slidenum">
              <a:rPr lang="en-US" smtClean="0"/>
              <a:pPr/>
              <a:t>‹#›</a:t>
            </a:fld>
            <a:endParaRPr lang="en-US"/>
          </a:p>
        </p:txBody>
      </p:sp>
      <p:sp>
        <p:nvSpPr>
          <p:cNvPr id="11" name="Footer Placeholder 10"/>
          <p:cNvSpPr>
            <a:spLocks noGrp="1"/>
          </p:cNvSpPr>
          <p:nvPr>
            <p:ph type="ftr" sz="quarter" idx="15"/>
          </p:nvPr>
        </p:nvSpPr>
        <p:spPr/>
        <p:txBody>
          <a:bodyPr/>
          <a:lstStyle/>
          <a:p>
            <a:endParaRPr lang="en-US"/>
          </a:p>
        </p:txBody>
      </p:sp>
      <p:sp>
        <p:nvSpPr>
          <p:cNvPr id="17" name="Title 16"/>
          <p:cNvSpPr>
            <a:spLocks noGrp="1"/>
          </p:cNvSpPr>
          <p:nvPr>
            <p:ph type="title"/>
          </p:nvPr>
        </p:nvSpPr>
        <p:spPr>
          <a:xfrm>
            <a:off x="152400" y="152400"/>
            <a:ext cx="8229600" cy="639763"/>
          </a:xfrm>
        </p:spPr>
        <p:txBody>
          <a:bodyPr/>
          <a:lstStyle/>
          <a:p>
            <a:r>
              <a:rPr lang="en-US" smtClean="0"/>
              <a:t>Click to edit Master title style</a:t>
            </a:r>
            <a:endParaRPr lang="en-US"/>
          </a:p>
        </p:txBody>
      </p:sp>
      <p:sp>
        <p:nvSpPr>
          <p:cNvPr id="18" name="Text Placeholder 10"/>
          <p:cNvSpPr>
            <a:spLocks noGrp="1"/>
          </p:cNvSpPr>
          <p:nvPr>
            <p:ph type="body" sz="quarter" idx="13"/>
          </p:nvPr>
        </p:nvSpPr>
        <p:spPr>
          <a:xfrm>
            <a:off x="359400" y="669600"/>
            <a:ext cx="8251200" cy="457200"/>
          </a:xfrm>
        </p:spPr>
        <p:txBody>
          <a:bodyPr>
            <a:normAutofit/>
          </a:bodyPr>
          <a:lstStyle>
            <a:lvl1pPr>
              <a:buFontTx/>
              <a:buNone/>
              <a:defRPr sz="2400"/>
            </a:lvl1pPr>
          </a:lstStyle>
          <a:p>
            <a:pPr lvl="0"/>
            <a:r>
              <a:rPr lang="en-US" smtClean="0"/>
              <a:t>Click to edit Master text styles</a:t>
            </a:r>
          </a:p>
        </p:txBody>
      </p:sp>
    </p:spTree>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9" name="Slide Number Placeholder 8"/>
          <p:cNvSpPr>
            <a:spLocks noGrp="1"/>
          </p:cNvSpPr>
          <p:nvPr>
            <p:ph type="sldNum" sz="quarter" idx="14"/>
          </p:nvPr>
        </p:nvSpPr>
        <p:spPr/>
        <p:txBody>
          <a:bodyPr/>
          <a:lstStyle/>
          <a:p>
            <a:fld id="{D44CC945-13A8-4715-8063-D1FAC10F7751}" type="slidenum">
              <a:rPr lang="en-US" smtClean="0"/>
              <a:pPr/>
              <a:t>‹#›</a:t>
            </a:fld>
            <a:endParaRPr lang="en-US"/>
          </a:p>
        </p:txBody>
      </p:sp>
      <p:sp>
        <p:nvSpPr>
          <p:cNvPr id="10" name="Footer Placeholder 9"/>
          <p:cNvSpPr>
            <a:spLocks noGrp="1"/>
          </p:cNvSpPr>
          <p:nvPr>
            <p:ph type="ftr" sz="quarter" idx="15"/>
          </p:nvPr>
        </p:nvSpPr>
        <p:spPr/>
        <p:txBody>
          <a:bodyPr/>
          <a:lstStyle/>
          <a:p>
            <a:endParaRPr lang="en-US"/>
          </a:p>
        </p:txBody>
      </p:sp>
      <p:sp>
        <p:nvSpPr>
          <p:cNvPr id="13" name="Title 12"/>
          <p:cNvSpPr>
            <a:spLocks noGrp="1"/>
          </p:cNvSpPr>
          <p:nvPr>
            <p:ph type="title"/>
          </p:nvPr>
        </p:nvSpPr>
        <p:spPr>
          <a:xfrm>
            <a:off x="1219200" y="457200"/>
            <a:ext cx="8229600" cy="639763"/>
          </a:xfrm>
        </p:spPr>
        <p:txBody>
          <a:bodyPr/>
          <a:lstStyle/>
          <a:p>
            <a:r>
              <a:rPr lang="en-US" smtClean="0"/>
              <a:t>Click to edit Master title style</a:t>
            </a:r>
            <a:endParaRPr lang="en-US"/>
          </a:p>
        </p:txBody>
      </p:sp>
      <p:sp>
        <p:nvSpPr>
          <p:cNvPr id="14" name="Text Placeholder 10"/>
          <p:cNvSpPr>
            <a:spLocks noGrp="1"/>
          </p:cNvSpPr>
          <p:nvPr>
            <p:ph type="body" sz="quarter" idx="13"/>
          </p:nvPr>
        </p:nvSpPr>
        <p:spPr>
          <a:xfrm>
            <a:off x="914400" y="974400"/>
            <a:ext cx="8251200" cy="457200"/>
          </a:xfrm>
        </p:spPr>
        <p:txBody>
          <a:bodyPr>
            <a:normAutofit/>
          </a:bodyPr>
          <a:lstStyle>
            <a:lvl1pPr>
              <a:buFontTx/>
              <a:buNone/>
              <a:defRPr sz="2400"/>
            </a:lvl1pPr>
          </a:lstStyle>
          <a:p>
            <a:pPr lvl="0"/>
            <a:r>
              <a:rPr lang="en-US" smtClean="0"/>
              <a:t>Click to edit Master text styles</a:t>
            </a:r>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2400" y="152400"/>
            <a:ext cx="8229600" cy="639763"/>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45200" y="808364"/>
            <a:ext cx="8229600" cy="5059364"/>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Footer Placeholder 4"/>
          <p:cNvSpPr>
            <a:spLocks noGrp="1"/>
          </p:cNvSpPr>
          <p:nvPr>
            <p:ph type="ftr" sz="quarter" idx="3"/>
          </p:nvPr>
        </p:nvSpPr>
        <p:spPr>
          <a:xfrm>
            <a:off x="6248400" y="6653837"/>
            <a:ext cx="2895600" cy="365125"/>
          </a:xfrm>
          <a:prstGeom prst="rect">
            <a:avLst/>
          </a:prstGeom>
        </p:spPr>
        <p:txBody>
          <a:bodyPr/>
          <a:lstStyle>
            <a:lvl1pPr algn="r">
              <a:defRPr sz="900">
                <a:solidFill>
                  <a:schemeClr val="tx2"/>
                </a:solidFill>
                <a:latin typeface="Segoe UI" pitchFamily="34" charset="0"/>
                <a:cs typeface="Segoe UI" pitchFamily="34" charset="0"/>
              </a:defRPr>
            </a:lvl1pPr>
          </a:lstStyle>
          <a:p>
            <a:endParaRPr lang="en-US"/>
          </a:p>
        </p:txBody>
      </p:sp>
      <p:sp>
        <p:nvSpPr>
          <p:cNvPr id="11" name="Slide Number Placeholder 5"/>
          <p:cNvSpPr>
            <a:spLocks noGrp="1"/>
          </p:cNvSpPr>
          <p:nvPr>
            <p:ph type="sldNum" sz="quarter" idx="4"/>
          </p:nvPr>
        </p:nvSpPr>
        <p:spPr>
          <a:xfrm>
            <a:off x="76200" y="6638075"/>
            <a:ext cx="2133600" cy="365125"/>
          </a:xfrm>
          <a:prstGeom prst="rect">
            <a:avLst/>
          </a:prstGeom>
        </p:spPr>
        <p:txBody>
          <a:bodyPr/>
          <a:lstStyle>
            <a:lvl1pPr algn="l">
              <a:defRPr sz="1200" b="1">
                <a:solidFill>
                  <a:schemeClr val="tx2"/>
                </a:solidFill>
                <a:latin typeface="Segoe UI" pitchFamily="34" charset="0"/>
                <a:cs typeface="Segoe UI" pitchFamily="34" charset="0"/>
              </a:defRPr>
            </a:lvl1pPr>
          </a:lstStyle>
          <a:p>
            <a:fld id="{D44CC945-13A8-4715-8063-D1FAC10F7751}" type="slidenum">
              <a:rPr lang="en-US" smtClean="0"/>
              <a:pPr/>
              <a:t>‹#›</a:t>
            </a:fld>
            <a:endParaRPr lang="en-US"/>
          </a:p>
        </p:txBody>
      </p:sp>
      <p:sp>
        <p:nvSpPr>
          <p:cNvPr id="7" name="TextBox 6"/>
          <p:cNvSpPr txBox="1"/>
          <p:nvPr/>
        </p:nvSpPr>
        <p:spPr>
          <a:xfrm>
            <a:off x="5257800" y="2895600"/>
            <a:ext cx="1219200" cy="1066800"/>
          </a:xfrm>
          <a:prstGeom prst="rect">
            <a:avLst/>
          </a:prstGeom>
        </p:spPr>
        <p:txBody>
          <a:bodyPr vert="horz" wrap="squar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endParaRPr kumimoji="0" lang="en-US" sz="2400" b="0" i="0" u="none" strike="noStrike" kern="1200" cap="none" spc="0" normalizeH="0" baseline="0" noProof="0" dirty="0" smtClean="0">
              <a:ln>
                <a:noFill/>
              </a:ln>
              <a:solidFill>
                <a:schemeClr val="tx1"/>
              </a:solidFill>
              <a:effectLst/>
              <a:uLnTx/>
              <a:uFillTx/>
              <a:latin typeface="Perpetua" pitchFamily="18" charset="0"/>
              <a:ea typeface="+mj-ea"/>
              <a:cs typeface="+mj-cs"/>
            </a:endParaRPr>
          </a:p>
        </p:txBody>
      </p:sp>
      <p:sp>
        <p:nvSpPr>
          <p:cNvPr id="8" name="TextBox 7"/>
          <p:cNvSpPr txBox="1"/>
          <p:nvPr/>
        </p:nvSpPr>
        <p:spPr>
          <a:xfrm>
            <a:off x="5410200" y="2667000"/>
            <a:ext cx="1447800" cy="1371600"/>
          </a:xfrm>
          <a:prstGeom prst="rect">
            <a:avLst/>
          </a:prstGeom>
        </p:spPr>
        <p:txBody>
          <a:bodyPr vert="horz" wrap="squar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endParaRPr kumimoji="0" lang="en-US" sz="2400" b="0" i="0" u="none" strike="noStrike" kern="1200" cap="none" spc="0" normalizeH="0" baseline="0" noProof="0" dirty="0" smtClean="0">
              <a:ln>
                <a:noFill/>
              </a:ln>
              <a:solidFill>
                <a:schemeClr val="tx1"/>
              </a:solidFill>
              <a:effectLst/>
              <a:uLnTx/>
              <a:uFillTx/>
              <a:latin typeface="Perpetua" pitchFamily="18" charset="0"/>
              <a:ea typeface="+mj-ea"/>
              <a:cs typeface="+mj-cs"/>
            </a:endParaRPr>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 id="2147483690" r:id="rId15"/>
  </p:sldLayoutIdLst>
  <p:transition>
    <p:wipe dir="r"/>
  </p:transition>
  <p:txStyles>
    <p:titleStyle>
      <a:lvl1pPr algn="l" defTabSz="914400" rtl="0" eaLnBrk="1" latinLnBrk="0" hangingPunct="1">
        <a:spcBef>
          <a:spcPct val="0"/>
        </a:spcBef>
        <a:buClr>
          <a:schemeClr val="bg1">
            <a:lumMod val="95000"/>
          </a:schemeClr>
        </a:buClr>
        <a:buFont typeface="Arial" pitchFamily="34" charset="0"/>
        <a:buChar char="•"/>
        <a:defRPr sz="3600" b="1" kern="1200" baseline="0">
          <a:solidFill>
            <a:schemeClr val="bg1"/>
          </a:solidFill>
          <a:latin typeface="+mj-lt"/>
          <a:ea typeface="+mj-ea"/>
          <a:cs typeface="Segoe UI" pitchFamily="34" charset="0"/>
        </a:defRPr>
      </a:lvl1pPr>
    </p:titleStyle>
    <p:bodyStyle>
      <a:lvl1pPr marL="173038" indent="-173038" algn="l" defTabSz="914400" rtl="0" eaLnBrk="1" latinLnBrk="0" hangingPunct="1">
        <a:lnSpc>
          <a:spcPct val="100000"/>
        </a:lnSpc>
        <a:spcBef>
          <a:spcPct val="20000"/>
        </a:spcBef>
        <a:buClr>
          <a:schemeClr val="bg1">
            <a:lumMod val="95000"/>
          </a:schemeClr>
        </a:buClr>
        <a:buSzPct val="70000"/>
        <a:buFont typeface="Arial" pitchFamily="34" charset="0"/>
        <a:buChar char="•"/>
        <a:defRPr sz="3200" kern="1200">
          <a:solidFill>
            <a:schemeClr val="bg1"/>
          </a:solidFill>
          <a:latin typeface="+mn-lt"/>
          <a:ea typeface="+mn-ea"/>
          <a:cs typeface="Segoe UI" pitchFamily="34" charset="0"/>
        </a:defRPr>
      </a:lvl1pPr>
      <a:lvl2pPr marL="627063" indent="-169863" algn="l" defTabSz="914400" rtl="0" eaLnBrk="1" latinLnBrk="0" hangingPunct="1">
        <a:lnSpc>
          <a:spcPct val="100000"/>
        </a:lnSpc>
        <a:spcBef>
          <a:spcPct val="20000"/>
        </a:spcBef>
        <a:buClr>
          <a:schemeClr val="bg1">
            <a:lumMod val="95000"/>
          </a:schemeClr>
        </a:buClr>
        <a:buSzPct val="70000"/>
        <a:buFont typeface="Arial" pitchFamily="34" charset="0"/>
        <a:buChar char="•"/>
        <a:defRPr sz="2800" kern="1200">
          <a:solidFill>
            <a:schemeClr val="bg1"/>
          </a:solidFill>
          <a:latin typeface="+mn-lt"/>
          <a:ea typeface="+mn-ea"/>
          <a:cs typeface="Segoe UI" pitchFamily="34" charset="0"/>
        </a:defRPr>
      </a:lvl2pPr>
      <a:lvl3pPr marL="1030288" indent="-115888" algn="l" defTabSz="914400" rtl="0" eaLnBrk="1" latinLnBrk="0" hangingPunct="1">
        <a:lnSpc>
          <a:spcPct val="100000"/>
        </a:lnSpc>
        <a:spcBef>
          <a:spcPct val="20000"/>
        </a:spcBef>
        <a:buClr>
          <a:schemeClr val="bg1">
            <a:lumMod val="95000"/>
          </a:schemeClr>
        </a:buClr>
        <a:buSzPct val="70000"/>
        <a:buFont typeface="Arial" pitchFamily="34" charset="0"/>
        <a:buChar char="•"/>
        <a:defRPr sz="2400" kern="1200">
          <a:solidFill>
            <a:schemeClr val="bg1"/>
          </a:solidFill>
          <a:latin typeface="+mn-lt"/>
          <a:ea typeface="+mn-ea"/>
          <a:cs typeface="Segoe UI" pitchFamily="34" charset="0"/>
        </a:defRPr>
      </a:lvl3pPr>
      <a:lvl4pPr marL="1482725" indent="-111125" algn="l" defTabSz="914400" rtl="0" eaLnBrk="1" latinLnBrk="0" hangingPunct="1">
        <a:lnSpc>
          <a:spcPct val="100000"/>
        </a:lnSpc>
        <a:spcBef>
          <a:spcPct val="20000"/>
        </a:spcBef>
        <a:buClr>
          <a:schemeClr val="bg1">
            <a:lumMod val="95000"/>
          </a:schemeClr>
        </a:buClr>
        <a:buSzPct val="70000"/>
        <a:buFont typeface="Arial" pitchFamily="34" charset="0"/>
        <a:buChar char="•"/>
        <a:defRPr sz="2000" kern="1200">
          <a:solidFill>
            <a:schemeClr val="bg1"/>
          </a:solidFill>
          <a:latin typeface="+mn-lt"/>
          <a:ea typeface="+mn-ea"/>
          <a:cs typeface="Segoe UI" pitchFamily="34" charset="0"/>
        </a:defRPr>
      </a:lvl4pPr>
      <a:lvl5pPr marL="1944688" indent="-115888" algn="l" defTabSz="914400" rtl="0" eaLnBrk="1" latinLnBrk="0" hangingPunct="1">
        <a:lnSpc>
          <a:spcPct val="100000"/>
        </a:lnSpc>
        <a:spcBef>
          <a:spcPct val="20000"/>
        </a:spcBef>
        <a:buClr>
          <a:schemeClr val="bg1">
            <a:lumMod val="95000"/>
          </a:schemeClr>
        </a:buClr>
        <a:buSzPct val="70000"/>
        <a:buFont typeface="Arial" pitchFamily="34" charset="0"/>
        <a:buChar char="•"/>
        <a:defRPr sz="2000" kern="1200">
          <a:solidFill>
            <a:schemeClr val="bg1"/>
          </a:solidFill>
          <a:latin typeface="+mn-lt"/>
          <a:ea typeface="+mn-ea"/>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image" Target="../media/image7.pn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762000" y="1371600"/>
            <a:ext cx="7772400" cy="860425"/>
          </a:xfrm>
        </p:spPr>
        <p:txBody>
          <a:bodyPr/>
          <a:lstStyle/>
          <a:p>
            <a:r>
              <a:rPr lang="en-US" dirty="0" smtClean="0"/>
              <a:t>Exploring Science Concepts</a:t>
            </a:r>
            <a:br>
              <a:rPr lang="en-US" dirty="0" smtClean="0"/>
            </a:br>
            <a:r>
              <a:rPr lang="en-US" dirty="0" smtClean="0"/>
              <a:t>Unit: Physical Science</a:t>
            </a:r>
            <a:br>
              <a:rPr lang="en-US" dirty="0" smtClean="0"/>
            </a:br>
            <a:r>
              <a:rPr lang="en-US" dirty="0" smtClean="0"/>
              <a:t>Strand E Forces and Motion</a:t>
            </a:r>
            <a:endParaRPr lang="en-US" dirty="0"/>
          </a:p>
        </p:txBody>
      </p:sp>
      <p:sp>
        <p:nvSpPr>
          <p:cNvPr id="7" name="Subtitle 6"/>
          <p:cNvSpPr>
            <a:spLocks noGrp="1"/>
          </p:cNvSpPr>
          <p:nvPr>
            <p:ph type="subTitle" idx="1"/>
          </p:nvPr>
        </p:nvSpPr>
        <p:spPr>
          <a:xfrm>
            <a:off x="838200" y="2362200"/>
            <a:ext cx="7753800" cy="1752600"/>
          </a:xfrm>
        </p:spPr>
        <p:txBody>
          <a:bodyPr/>
          <a:lstStyle/>
          <a:p>
            <a:endParaRPr lang="en-US" dirty="0" smtClean="0"/>
          </a:p>
          <a:p>
            <a:r>
              <a:rPr lang="en-US" dirty="0" smtClean="0"/>
              <a:t>Grade Two</a:t>
            </a:r>
          </a:p>
          <a:p>
            <a:r>
              <a:rPr lang="en-US" dirty="0" smtClean="0"/>
              <a:t>November 2010</a:t>
            </a:r>
            <a:endParaRPr 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304800" y="1295400"/>
            <a:ext cx="4038600" cy="5029199"/>
          </a:xfrm>
        </p:spPr>
        <p:txBody>
          <a:bodyPr>
            <a:normAutofit/>
          </a:bodyPr>
          <a:lstStyle/>
          <a:p>
            <a:pPr marL="457200" indent="-457200">
              <a:buAutoNum type="arabicPeriod" startAt="4"/>
            </a:pPr>
            <a:r>
              <a:rPr lang="en-US" dirty="0" smtClean="0"/>
              <a:t>Give the real pencil challenge-  balance a sharpened pencil on its point on the craft stick</a:t>
            </a:r>
          </a:p>
          <a:p>
            <a:pPr marL="457200" indent="-457200">
              <a:buAutoNum type="arabicPeriod" startAt="4"/>
            </a:pPr>
            <a:r>
              <a:rPr lang="en-US" dirty="0" smtClean="0"/>
              <a:t>Introduce the wire-  wire can be attached to the pencil, but not used to tie pencil to the craft stick</a:t>
            </a:r>
          </a:p>
          <a:p>
            <a:pPr marL="457200" indent="-457200">
              <a:buAutoNum type="arabicPeriod" startAt="4"/>
            </a:pPr>
            <a:r>
              <a:rPr lang="en-US" dirty="0" smtClean="0"/>
              <a:t>Assess Progress via teacher observation; provide hint if needed; allow students to share successes.</a:t>
            </a:r>
            <a:endParaRPr lang="en-US" dirty="0"/>
          </a:p>
        </p:txBody>
      </p:sp>
      <p:sp>
        <p:nvSpPr>
          <p:cNvPr id="3" name="Content Placeholder 2"/>
          <p:cNvSpPr>
            <a:spLocks noGrp="1"/>
          </p:cNvSpPr>
          <p:nvPr>
            <p:ph sz="half" idx="2"/>
          </p:nvPr>
        </p:nvSpPr>
        <p:spPr>
          <a:xfrm>
            <a:off x="4495800" y="1295400"/>
            <a:ext cx="4648200" cy="5029199"/>
          </a:xfrm>
        </p:spPr>
        <p:txBody>
          <a:bodyPr>
            <a:normAutofit/>
          </a:bodyPr>
          <a:lstStyle/>
          <a:p>
            <a:pPr marL="457200" indent="-457200">
              <a:buNone/>
            </a:pPr>
            <a:r>
              <a:rPr lang="en-US" dirty="0" smtClean="0"/>
              <a:t>7. Wrap Up:</a:t>
            </a:r>
          </a:p>
          <a:p>
            <a:pPr marL="457200" indent="-457200">
              <a:buNone/>
            </a:pPr>
            <a:r>
              <a:rPr lang="en-US" sz="2400" dirty="0" smtClean="0"/>
              <a:t>- Discussion: </a:t>
            </a:r>
          </a:p>
          <a:p>
            <a:pPr marL="457200" indent="-457200">
              <a:buNone/>
            </a:pPr>
            <a:r>
              <a:rPr lang="en-US" dirty="0" smtClean="0"/>
              <a:t>	How might you balance a stick on top of a 2-liter soda bottle?</a:t>
            </a:r>
          </a:p>
          <a:p>
            <a:pPr marL="457200" indent="-457200">
              <a:buNone/>
            </a:pPr>
            <a:r>
              <a:rPr lang="en-US" sz="2400" dirty="0" smtClean="0"/>
              <a:t>	How could you balance a chair on a tight rope?</a:t>
            </a:r>
            <a:endParaRPr lang="en-US" dirty="0" smtClean="0"/>
          </a:p>
          <a:p>
            <a:pPr marL="457200" indent="-457200">
              <a:buFontTx/>
              <a:buChar char="-"/>
            </a:pPr>
            <a:r>
              <a:rPr lang="en-US" sz="2400" dirty="0" smtClean="0"/>
              <a:t>Word Bank</a:t>
            </a:r>
            <a:endParaRPr lang="en-US" dirty="0" smtClean="0"/>
          </a:p>
          <a:p>
            <a:pPr marL="457200" indent="-457200">
              <a:buFontTx/>
              <a:buChar char="-"/>
            </a:pPr>
            <a:r>
              <a:rPr lang="en-US" sz="2400" dirty="0" smtClean="0"/>
              <a:t>Content Chart: What is the trick to balancing an object on one point?</a:t>
            </a:r>
          </a:p>
          <a:p>
            <a:pPr marL="457200" indent="-457200">
              <a:buFontTx/>
              <a:buChar char="-"/>
            </a:pPr>
            <a:r>
              <a:rPr lang="en-US" dirty="0" smtClean="0"/>
              <a:t>Read science story, </a:t>
            </a:r>
            <a:r>
              <a:rPr lang="en-US" i="1" dirty="0" smtClean="0"/>
              <a:t>Make It Balance!</a:t>
            </a:r>
            <a:endParaRPr lang="en-US" sz="2400" i="1" dirty="0" smtClean="0"/>
          </a:p>
          <a:p>
            <a:endParaRPr lang="en-US" dirty="0"/>
          </a:p>
        </p:txBody>
      </p:sp>
      <p:sp>
        <p:nvSpPr>
          <p:cNvPr id="4" name="Title 3"/>
          <p:cNvSpPr>
            <a:spLocks noGrp="1"/>
          </p:cNvSpPr>
          <p:nvPr>
            <p:ph type="title"/>
          </p:nvPr>
        </p:nvSpPr>
        <p:spPr/>
        <p:txBody>
          <a:bodyPr/>
          <a:lstStyle/>
          <a:p>
            <a:pPr>
              <a:buNone/>
            </a:pPr>
            <a:r>
              <a:rPr lang="en-US" dirty="0" smtClean="0"/>
              <a:t>Investigation 1	Balance</a:t>
            </a:r>
            <a:endParaRPr lang="en-US" dirty="0"/>
          </a:p>
        </p:txBody>
      </p:sp>
      <p:sp>
        <p:nvSpPr>
          <p:cNvPr id="5" name="Text Placeholder 4"/>
          <p:cNvSpPr>
            <a:spLocks noGrp="1"/>
          </p:cNvSpPr>
          <p:nvPr>
            <p:ph type="body" sz="quarter" idx="13"/>
          </p:nvPr>
        </p:nvSpPr>
        <p:spPr/>
        <p:txBody>
          <a:bodyPr/>
          <a:lstStyle/>
          <a:p>
            <a:r>
              <a:rPr lang="en-US" dirty="0" smtClean="0"/>
              <a:t>Part 3: The Pencil Trick</a:t>
            </a:r>
            <a:endParaRPr lang="en-US"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 calcmode="lin" valueType="num">
                                      <p:cBhvr additive="base">
                                        <p:cTn id="2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0" end="0"/>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1" end="1"/>
                                            </p:txEl>
                                          </p:spTgt>
                                        </p:tgtEl>
                                        <p:attrNameLst>
                                          <p:attrName>style.visibility</p:attrName>
                                        </p:attrNameLst>
                                      </p:cBhvr>
                                      <p:to>
                                        <p:strVal val="visible"/>
                                      </p:to>
                                    </p:set>
                                    <p:anim calcmode="lin" valueType="num">
                                      <p:cBhvr additive="base">
                                        <p:cTn id="2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1" end="1"/>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
                                            <p:txEl>
                                              <p:pRg st="2" end="2"/>
                                            </p:txEl>
                                          </p:spTgt>
                                        </p:tgtEl>
                                        <p:attrNameLst>
                                          <p:attrName>style.visibility</p:attrName>
                                        </p:attrNameLst>
                                      </p:cBhvr>
                                      <p:to>
                                        <p:strVal val="visible"/>
                                      </p:to>
                                    </p:set>
                                    <p:anim calcmode="lin" valueType="num">
                                      <p:cBhvr additive="base">
                                        <p:cTn id="3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2" end="2"/>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 calcmode="lin" valueType="num">
                                      <p:cBhvr additive="base">
                                        <p:cTn id="3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4" end="4"/>
                                            </p:txEl>
                                          </p:spTgt>
                                        </p:tgtEl>
                                        <p:attrNameLst>
                                          <p:attrName>style.visibility</p:attrName>
                                        </p:attrNameLst>
                                      </p:cBhvr>
                                      <p:to>
                                        <p:strVal val="visible"/>
                                      </p:to>
                                    </p:set>
                                    <p:anim calcmode="lin" valueType="num">
                                      <p:cBhvr additive="base">
                                        <p:cTn id="4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5" end="5"/>
                                            </p:txEl>
                                          </p:spTgt>
                                        </p:tgtEl>
                                        <p:attrNameLst>
                                          <p:attrName>style.visibility</p:attrName>
                                        </p:attrNameLst>
                                      </p:cBhvr>
                                      <p:to>
                                        <p:strVal val="visible"/>
                                      </p:to>
                                    </p:set>
                                    <p:anim calcmode="lin" valueType="num">
                                      <p:cBhvr additive="base">
                                        <p:cTn id="4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6" end="6"/>
                                            </p:txEl>
                                          </p:spTgt>
                                        </p:tgtEl>
                                        <p:attrNameLst>
                                          <p:attrName>style.visibility</p:attrName>
                                        </p:attrNameLst>
                                      </p:cBhvr>
                                      <p:to>
                                        <p:strVal val="visible"/>
                                      </p:to>
                                    </p:set>
                                    <p:anim calcmode="lin" valueType="num">
                                      <p:cBhvr additive="base">
                                        <p:cTn id="5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304800" y="990600"/>
            <a:ext cx="8382000" cy="4724400"/>
          </a:xfrm>
        </p:spPr>
        <p:txBody>
          <a:bodyPr>
            <a:normAutofit fontScale="92500" lnSpcReduction="10000"/>
          </a:bodyPr>
          <a:lstStyle/>
          <a:p>
            <a:pPr>
              <a:buNone/>
            </a:pPr>
            <a:r>
              <a:rPr lang="en-US" sz="3500" b="1" dirty="0" smtClean="0"/>
              <a:t>Science Concepts:</a:t>
            </a:r>
          </a:p>
          <a:p>
            <a:r>
              <a:rPr lang="en-US" sz="3500" dirty="0" smtClean="0"/>
              <a:t>Objects can be balanced in many ways.</a:t>
            </a:r>
          </a:p>
          <a:p>
            <a:r>
              <a:rPr lang="en-US" sz="3500" dirty="0" smtClean="0"/>
              <a:t>Counterweights can help balance an object.</a:t>
            </a:r>
          </a:p>
          <a:p>
            <a:r>
              <a:rPr lang="en-US" sz="3500" dirty="0" smtClean="0"/>
              <a:t>A stable position is one that is steady; the object is not falling over.</a:t>
            </a:r>
          </a:p>
          <a:p>
            <a:r>
              <a:rPr lang="en-US" sz="3500" dirty="0" smtClean="0"/>
              <a:t>The way an object balances can be changed by </a:t>
            </a:r>
            <a:r>
              <a:rPr lang="en-US" sz="3500" dirty="0" err="1" smtClean="0"/>
              <a:t>counterweighting</a:t>
            </a:r>
            <a:r>
              <a:rPr lang="en-US" sz="3500" dirty="0" smtClean="0"/>
              <a:t>.</a:t>
            </a:r>
          </a:p>
          <a:p>
            <a:r>
              <a:rPr lang="en-US" sz="3500" dirty="0" smtClean="0"/>
              <a:t>The position of an object can be described by relating its locations to another object.</a:t>
            </a:r>
          </a:p>
          <a:p>
            <a:pPr>
              <a:buNone/>
            </a:pPr>
            <a:endParaRPr lang="en-US" b="1" dirty="0" smtClean="0"/>
          </a:p>
        </p:txBody>
      </p:sp>
      <p:sp>
        <p:nvSpPr>
          <p:cNvPr id="4" name="Title 3"/>
          <p:cNvSpPr>
            <a:spLocks noGrp="1"/>
          </p:cNvSpPr>
          <p:nvPr>
            <p:ph type="title"/>
          </p:nvPr>
        </p:nvSpPr>
        <p:spPr/>
        <p:txBody>
          <a:bodyPr/>
          <a:lstStyle/>
          <a:p>
            <a:pPr algn="ctr">
              <a:buNone/>
            </a:pPr>
            <a:r>
              <a:rPr lang="en-US" dirty="0" smtClean="0"/>
              <a:t>What we learned from </a:t>
            </a:r>
            <a:br>
              <a:rPr lang="en-US" dirty="0" smtClean="0"/>
            </a:br>
            <a:r>
              <a:rPr lang="en-US" dirty="0" smtClean="0"/>
              <a:t>Investigation 1 Balance		</a:t>
            </a:r>
            <a:endParaRPr lang="en-US"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304800" y="1295401"/>
            <a:ext cx="8382000" cy="3124199"/>
          </a:xfrm>
        </p:spPr>
        <p:txBody>
          <a:bodyPr/>
          <a:lstStyle/>
          <a:p>
            <a:pPr>
              <a:buNone/>
            </a:pPr>
            <a:r>
              <a:rPr lang="en-US" b="1" dirty="0" smtClean="0"/>
              <a:t>Science Concepts:</a:t>
            </a:r>
          </a:p>
          <a:p>
            <a:pPr marL="457200" indent="-457200">
              <a:buAutoNum type="arabicPeriod"/>
            </a:pPr>
            <a:r>
              <a:rPr lang="en-US" b="1" dirty="0" smtClean="0"/>
              <a:t>Objects and systems that turn on a central axis exhibit rotational motion.</a:t>
            </a:r>
          </a:p>
          <a:p>
            <a:pPr marL="457200" indent="-457200">
              <a:buAutoNum type="arabicPeriod"/>
            </a:pPr>
            <a:r>
              <a:rPr lang="en-US" b="1" dirty="0" smtClean="0"/>
              <a:t>The amount and position of mass affect how an object rotates.</a:t>
            </a:r>
          </a:p>
          <a:p>
            <a:pPr marL="457200" indent="-457200">
              <a:buAutoNum type="arabicPeriod"/>
            </a:pPr>
            <a:r>
              <a:rPr lang="en-US" b="1" dirty="0" smtClean="0"/>
              <a:t>A push or pull (a force) is needed to initiate rotational motion in objects and systems.</a:t>
            </a:r>
          </a:p>
        </p:txBody>
      </p:sp>
      <p:sp>
        <p:nvSpPr>
          <p:cNvPr id="4" name="Title 3"/>
          <p:cNvSpPr>
            <a:spLocks noGrp="1"/>
          </p:cNvSpPr>
          <p:nvPr>
            <p:ph type="title"/>
          </p:nvPr>
        </p:nvSpPr>
        <p:spPr/>
        <p:txBody>
          <a:bodyPr/>
          <a:lstStyle/>
          <a:p>
            <a:pPr>
              <a:buNone/>
            </a:pPr>
            <a:r>
              <a:rPr lang="en-US" dirty="0" smtClean="0"/>
              <a:t>Investigation 2 Spinners		</a:t>
            </a:r>
            <a:endParaRPr lang="en-US" dirty="0"/>
          </a:p>
        </p:txBody>
      </p:sp>
      <p:sp>
        <p:nvSpPr>
          <p:cNvPr id="5" name="Text Placeholder 4"/>
          <p:cNvSpPr>
            <a:spLocks noGrp="1"/>
          </p:cNvSpPr>
          <p:nvPr>
            <p:ph type="body" sz="quarter" idx="13"/>
          </p:nvPr>
        </p:nvSpPr>
        <p:spPr/>
        <p:txBody>
          <a:bodyPr>
            <a:noAutofit/>
          </a:bodyPr>
          <a:lstStyle/>
          <a:p>
            <a:r>
              <a:rPr lang="en-US" sz="2800" b="1" dirty="0" smtClean="0"/>
              <a:t>Three Parts</a:t>
            </a:r>
            <a:endParaRPr lang="en-US" sz="2800" b="1"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304800" y="1295401"/>
            <a:ext cx="8839200" cy="4724399"/>
          </a:xfrm>
        </p:spPr>
        <p:txBody>
          <a:bodyPr>
            <a:normAutofit/>
          </a:bodyPr>
          <a:lstStyle/>
          <a:p>
            <a:pPr>
              <a:buNone/>
            </a:pPr>
            <a:r>
              <a:rPr lang="en-US" b="1" u="sng" dirty="0" smtClean="0"/>
              <a:t>Inquiry Question: </a:t>
            </a:r>
          </a:p>
          <a:p>
            <a:r>
              <a:rPr lang="en-US" b="1" dirty="0" smtClean="0"/>
              <a:t>How can spinning tops be changed?</a:t>
            </a:r>
          </a:p>
          <a:p>
            <a:pPr>
              <a:buNone/>
            </a:pPr>
            <a:r>
              <a:rPr lang="en-US" b="1" u="sng" dirty="0" smtClean="0"/>
              <a:t>Investigation Summary:</a:t>
            </a:r>
          </a:p>
          <a:p>
            <a:r>
              <a:rPr lang="en-US" b="1" dirty="0" smtClean="0"/>
              <a:t>Students make tops from plastic disks and shafts, and spin them. After finding the arrangement of parts that produces the best top, they make tops from other materials.</a:t>
            </a:r>
          </a:p>
          <a:p>
            <a:pPr>
              <a:buNone/>
            </a:pPr>
            <a:r>
              <a:rPr lang="en-US" b="1" u="sng" dirty="0" smtClean="0"/>
              <a:t>Science Content:</a:t>
            </a:r>
          </a:p>
          <a:p>
            <a:pPr marL="457200" indent="-457200">
              <a:buAutoNum type="arabicPeriod"/>
            </a:pPr>
            <a:r>
              <a:rPr lang="en-US" b="1" dirty="0" smtClean="0"/>
              <a:t>Objects and systems that turn on a central axis exhibit rotational motion.</a:t>
            </a:r>
          </a:p>
          <a:p>
            <a:pPr marL="457200" indent="-457200">
              <a:buAutoNum type="arabicPeriod"/>
            </a:pPr>
            <a:r>
              <a:rPr lang="en-US" b="1" dirty="0" smtClean="0"/>
              <a:t>You need a force to start a top spinning.</a:t>
            </a:r>
          </a:p>
          <a:p>
            <a:pPr marL="457200" indent="-457200">
              <a:buAutoNum type="arabicPeriod"/>
            </a:pPr>
            <a:r>
              <a:rPr lang="en-US" b="1" dirty="0" smtClean="0"/>
              <a:t>The amount and position of mass affect how the object rotates.</a:t>
            </a:r>
          </a:p>
          <a:p>
            <a:pPr>
              <a:buNone/>
            </a:pPr>
            <a:endParaRPr lang="en-US" b="1" dirty="0" smtClean="0"/>
          </a:p>
        </p:txBody>
      </p:sp>
      <p:sp>
        <p:nvSpPr>
          <p:cNvPr id="4" name="Title 3"/>
          <p:cNvSpPr>
            <a:spLocks noGrp="1"/>
          </p:cNvSpPr>
          <p:nvPr>
            <p:ph type="title"/>
          </p:nvPr>
        </p:nvSpPr>
        <p:spPr/>
        <p:txBody>
          <a:bodyPr/>
          <a:lstStyle/>
          <a:p>
            <a:pPr>
              <a:buNone/>
            </a:pPr>
            <a:r>
              <a:rPr lang="en-US" sz="3200" dirty="0" smtClean="0"/>
              <a:t>Investigation 2	Spinners</a:t>
            </a:r>
            <a:endParaRPr lang="en-US" sz="3200" dirty="0"/>
          </a:p>
        </p:txBody>
      </p:sp>
      <p:sp>
        <p:nvSpPr>
          <p:cNvPr id="5" name="Text Placeholder 4"/>
          <p:cNvSpPr>
            <a:spLocks noGrp="1"/>
          </p:cNvSpPr>
          <p:nvPr>
            <p:ph type="body" sz="quarter" idx="13"/>
          </p:nvPr>
        </p:nvSpPr>
        <p:spPr/>
        <p:txBody>
          <a:bodyPr>
            <a:noAutofit/>
          </a:bodyPr>
          <a:lstStyle/>
          <a:p>
            <a:r>
              <a:rPr lang="en-US" sz="3600" b="1" dirty="0" smtClean="0"/>
              <a:t>Part 1   Tops</a:t>
            </a:r>
            <a:endParaRPr lang="en-US" sz="3600" b="1"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anim calcmode="lin" valueType="num">
                                      <p:cBhvr additive="base">
                                        <p:cTn id="4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
                                            <p:txEl>
                                              <p:pRg st="7" end="7"/>
                                            </p:txEl>
                                          </p:spTgt>
                                        </p:tgtEl>
                                        <p:attrNameLst>
                                          <p:attrName>style.visibility</p:attrName>
                                        </p:attrNameLst>
                                      </p:cBhvr>
                                      <p:to>
                                        <p:strVal val="visible"/>
                                      </p:to>
                                    </p:set>
                                    <p:anim calcmode="lin" valueType="num">
                                      <p:cBhvr additive="base">
                                        <p:cTn id="49"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304800" y="1600200"/>
            <a:ext cx="8839200" cy="4724399"/>
          </a:xfrm>
        </p:spPr>
        <p:txBody>
          <a:bodyPr>
            <a:normAutofit lnSpcReduction="10000"/>
          </a:bodyPr>
          <a:lstStyle/>
          <a:p>
            <a:pPr>
              <a:buNone/>
            </a:pPr>
            <a:r>
              <a:rPr lang="en-US" b="1" i="1" u="sng" dirty="0" smtClean="0"/>
              <a:t>Important Points to Lesson</a:t>
            </a:r>
            <a:r>
              <a:rPr lang="en-US" b="1" dirty="0" smtClean="0"/>
              <a:t>:</a:t>
            </a:r>
          </a:p>
          <a:p>
            <a:pPr marL="457200" indent="-457200">
              <a:buAutoNum type="arabicPeriod"/>
            </a:pPr>
            <a:r>
              <a:rPr lang="en-US" b="1" dirty="0" smtClean="0"/>
              <a:t>Do not tell students how to make tops- the challenge is how to use the materials to make a good top.</a:t>
            </a:r>
          </a:p>
          <a:p>
            <a:pPr marL="457200" indent="-457200">
              <a:buAutoNum type="arabicPeriod"/>
            </a:pPr>
            <a:r>
              <a:rPr lang="en-US" b="1" dirty="0" smtClean="0"/>
              <a:t>Discuss Top Progress (#6) introduce “rotating”</a:t>
            </a:r>
          </a:p>
          <a:p>
            <a:pPr marL="457200" indent="-457200">
              <a:buAutoNum type="arabicPeriod"/>
            </a:pPr>
            <a:r>
              <a:rPr lang="en-US" b="1" dirty="0" smtClean="0"/>
              <a:t>Challenge students further:</a:t>
            </a:r>
          </a:p>
          <a:p>
            <a:pPr marL="911225" lvl="1" indent="-457200"/>
            <a:r>
              <a:rPr lang="en-US" sz="2400" b="1" dirty="0" smtClean="0"/>
              <a:t>Best design for a top that spins a long time?</a:t>
            </a:r>
          </a:p>
          <a:p>
            <a:pPr marL="911225" lvl="1" indent="-457200"/>
            <a:r>
              <a:rPr lang="en-US" sz="2400" b="1" dirty="0" smtClean="0"/>
              <a:t>Best design for a top that spins fast?</a:t>
            </a:r>
          </a:p>
          <a:p>
            <a:pPr marL="911225" lvl="1" indent="-457200"/>
            <a:r>
              <a:rPr lang="en-US" sz="2400" b="1" dirty="0" smtClean="0"/>
              <a:t>Does it make a difference if big or small disks are used?</a:t>
            </a:r>
          </a:p>
          <a:p>
            <a:pPr marL="457200" indent="-457200">
              <a:buAutoNum type="arabicPeriod"/>
            </a:pPr>
            <a:r>
              <a:rPr lang="en-US" b="1" dirty="0" smtClean="0"/>
              <a:t>Assess Progress (#10)</a:t>
            </a:r>
          </a:p>
          <a:p>
            <a:pPr marL="457200" indent="-457200">
              <a:buAutoNum type="arabicPeriod"/>
            </a:pPr>
            <a:r>
              <a:rPr lang="en-US" b="1" dirty="0" smtClean="0"/>
              <a:t>Wrap Up- word bank, concept chart</a:t>
            </a:r>
          </a:p>
          <a:p>
            <a:pPr marL="457200" indent="-457200">
              <a:buAutoNum type="arabicPeriod"/>
            </a:pPr>
            <a:r>
              <a:rPr lang="en-US" b="1" dirty="0" smtClean="0"/>
              <a:t>Science Stories </a:t>
            </a:r>
            <a:r>
              <a:rPr lang="en-US" b="1" i="1" dirty="0" smtClean="0"/>
              <a:t>Push or Pull?</a:t>
            </a:r>
          </a:p>
          <a:p>
            <a:pPr>
              <a:buNone/>
            </a:pPr>
            <a:endParaRPr lang="en-US" b="1" dirty="0" smtClean="0"/>
          </a:p>
          <a:p>
            <a:pPr>
              <a:buNone/>
            </a:pPr>
            <a:endParaRPr lang="en-US" b="1" dirty="0" smtClean="0"/>
          </a:p>
          <a:p>
            <a:pPr>
              <a:buNone/>
            </a:pPr>
            <a:endParaRPr lang="en-US" b="1" dirty="0" smtClean="0"/>
          </a:p>
          <a:p>
            <a:pPr>
              <a:buNone/>
            </a:pPr>
            <a:endParaRPr lang="en-US" b="1" dirty="0" smtClean="0"/>
          </a:p>
        </p:txBody>
      </p:sp>
      <p:sp>
        <p:nvSpPr>
          <p:cNvPr id="4" name="Title 3"/>
          <p:cNvSpPr>
            <a:spLocks noGrp="1"/>
          </p:cNvSpPr>
          <p:nvPr>
            <p:ph type="title"/>
          </p:nvPr>
        </p:nvSpPr>
        <p:spPr>
          <a:xfrm>
            <a:off x="0" y="0"/>
            <a:ext cx="8229600" cy="639763"/>
          </a:xfrm>
        </p:spPr>
        <p:txBody>
          <a:bodyPr/>
          <a:lstStyle/>
          <a:p>
            <a:pPr>
              <a:buNone/>
            </a:pPr>
            <a:r>
              <a:rPr lang="en-US" sz="2800" dirty="0" smtClean="0"/>
              <a:t>Investigation 2	Spinners</a:t>
            </a:r>
            <a:endParaRPr lang="en-US" sz="2800" dirty="0"/>
          </a:p>
        </p:txBody>
      </p:sp>
      <p:sp>
        <p:nvSpPr>
          <p:cNvPr id="5" name="Text Placeholder 4"/>
          <p:cNvSpPr>
            <a:spLocks noGrp="1"/>
          </p:cNvSpPr>
          <p:nvPr>
            <p:ph type="body" sz="quarter" idx="13"/>
          </p:nvPr>
        </p:nvSpPr>
        <p:spPr/>
        <p:txBody>
          <a:bodyPr>
            <a:noAutofit/>
          </a:bodyPr>
          <a:lstStyle/>
          <a:p>
            <a:r>
              <a:rPr lang="en-US" sz="3600" dirty="0" smtClean="0"/>
              <a:t>Part 1: Tops </a:t>
            </a:r>
            <a:r>
              <a:rPr lang="en-US" sz="2800" i="1" dirty="0" smtClean="0"/>
              <a:t>How can spinning tops be changed?</a:t>
            </a:r>
          </a:p>
          <a:p>
            <a:endParaRPr lang="en-US" sz="3600" b="1"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
                                            <p:txEl>
                                              <p:pRg st="4" end="4"/>
                                            </p:txEl>
                                          </p:spTgt>
                                        </p:tgtEl>
                                        <p:attrNameLst>
                                          <p:attrName>style.visibility</p:attrName>
                                        </p:attrNameLst>
                                      </p:cBhvr>
                                      <p:to>
                                        <p:strVal val="visible"/>
                                      </p:to>
                                    </p:set>
                                    <p:anim calcmode="lin" valueType="num">
                                      <p:cBhvr additive="base">
                                        <p:cTn id="2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
                                            <p:txEl>
                                              <p:pRg st="5" end="5"/>
                                            </p:txEl>
                                          </p:spTgt>
                                        </p:tgtEl>
                                        <p:attrNameLst>
                                          <p:attrName>style.visibility</p:attrName>
                                        </p:attrNameLst>
                                      </p:cBhvr>
                                      <p:to>
                                        <p:strVal val="visible"/>
                                      </p:to>
                                    </p:set>
                                    <p:anim calcmode="lin" valueType="num">
                                      <p:cBhvr additive="base">
                                        <p:cTn id="33"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
                                            <p:txEl>
                                              <p:pRg st="5" end="5"/>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 calcmode="lin" valueType="num">
                                      <p:cBhvr additive="base">
                                        <p:cTn id="37"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
                                            <p:txEl>
                                              <p:pRg st="7" end="7"/>
                                            </p:txEl>
                                          </p:spTgt>
                                        </p:tgtEl>
                                        <p:attrNameLst>
                                          <p:attrName>style.visibility</p:attrName>
                                        </p:attrNameLst>
                                      </p:cBhvr>
                                      <p:to>
                                        <p:strVal val="visible"/>
                                      </p:to>
                                    </p:set>
                                    <p:anim calcmode="lin" valueType="num">
                                      <p:cBhvr additive="base">
                                        <p:cTn id="43"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
                                            <p:txEl>
                                              <p:pRg st="8" end="8"/>
                                            </p:txEl>
                                          </p:spTgt>
                                        </p:tgtEl>
                                        <p:attrNameLst>
                                          <p:attrName>style.visibility</p:attrName>
                                        </p:attrNameLst>
                                      </p:cBhvr>
                                      <p:to>
                                        <p:strVal val="visible"/>
                                      </p:to>
                                    </p:set>
                                    <p:anim calcmode="lin" valueType="num">
                                      <p:cBhvr additive="base">
                                        <p:cTn id="49"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
                                            <p:txEl>
                                              <p:pRg st="9" end="9"/>
                                            </p:txEl>
                                          </p:spTgt>
                                        </p:tgtEl>
                                        <p:attrNameLst>
                                          <p:attrName>style.visibility</p:attrName>
                                        </p:attrNameLst>
                                      </p:cBhvr>
                                      <p:to>
                                        <p:strVal val="visible"/>
                                      </p:to>
                                    </p:set>
                                    <p:anim calcmode="lin" valueType="num">
                                      <p:cBhvr additive="base">
                                        <p:cTn id="55"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304800" y="1295401"/>
            <a:ext cx="8839200" cy="4724399"/>
          </a:xfrm>
        </p:spPr>
        <p:txBody>
          <a:bodyPr>
            <a:normAutofit/>
          </a:bodyPr>
          <a:lstStyle/>
          <a:p>
            <a:pPr>
              <a:buNone/>
            </a:pPr>
            <a:r>
              <a:rPr lang="en-US" b="1" u="sng" dirty="0" smtClean="0"/>
              <a:t>Inquiry Question: </a:t>
            </a:r>
          </a:p>
          <a:p>
            <a:r>
              <a:rPr lang="en-US" b="1" dirty="0" smtClean="0"/>
              <a:t>How can a spinning object be kept in motion?</a:t>
            </a:r>
          </a:p>
          <a:p>
            <a:pPr>
              <a:buNone/>
            </a:pPr>
            <a:r>
              <a:rPr lang="en-US" b="1" u="sng" dirty="0" smtClean="0"/>
              <a:t>Investigation Summary:</a:t>
            </a:r>
          </a:p>
          <a:p>
            <a:r>
              <a:rPr lang="en-US" b="1" dirty="0" smtClean="0"/>
              <a:t>Students use disks and a length of string to make </a:t>
            </a:r>
            <a:r>
              <a:rPr lang="en-US" b="1" dirty="0" err="1" smtClean="0"/>
              <a:t>zoomers</a:t>
            </a:r>
            <a:r>
              <a:rPr lang="en-US" b="1" dirty="0" smtClean="0"/>
              <a:t>.</a:t>
            </a:r>
          </a:p>
          <a:p>
            <a:pPr>
              <a:buNone/>
            </a:pPr>
            <a:r>
              <a:rPr lang="en-US" b="1" u="sng" dirty="0" smtClean="0"/>
              <a:t>Science Content:</a:t>
            </a:r>
          </a:p>
          <a:p>
            <a:pPr marL="457200" indent="-457200">
              <a:buAutoNum type="arabicPeriod"/>
            </a:pPr>
            <a:r>
              <a:rPr lang="en-US" b="1" dirty="0" smtClean="0"/>
              <a:t>There are different ways to initiate rotational motion.</a:t>
            </a:r>
          </a:p>
          <a:p>
            <a:pPr marL="457200" indent="-457200">
              <a:buAutoNum type="arabicPeriod"/>
            </a:pPr>
            <a:r>
              <a:rPr lang="en-US" b="1" dirty="0" smtClean="0"/>
              <a:t>The motion of an object can be changed by pushing or pulling.</a:t>
            </a:r>
          </a:p>
          <a:p>
            <a:pPr marL="457200" indent="-457200">
              <a:buAutoNum type="arabicPeriod"/>
            </a:pPr>
            <a:r>
              <a:rPr lang="en-US" b="1" dirty="0" smtClean="0"/>
              <a:t>Tops and </a:t>
            </a:r>
            <a:r>
              <a:rPr lang="en-US" b="1" dirty="0" err="1" smtClean="0"/>
              <a:t>zoomers</a:t>
            </a:r>
            <a:r>
              <a:rPr lang="en-US" b="1" dirty="0" smtClean="0"/>
              <a:t> both spin, but in different ways.</a:t>
            </a:r>
          </a:p>
          <a:p>
            <a:pPr>
              <a:buNone/>
            </a:pPr>
            <a:endParaRPr lang="en-US" b="1" dirty="0" smtClean="0"/>
          </a:p>
        </p:txBody>
      </p:sp>
      <p:sp>
        <p:nvSpPr>
          <p:cNvPr id="4" name="Title 3"/>
          <p:cNvSpPr>
            <a:spLocks noGrp="1"/>
          </p:cNvSpPr>
          <p:nvPr>
            <p:ph type="title"/>
          </p:nvPr>
        </p:nvSpPr>
        <p:spPr/>
        <p:txBody>
          <a:bodyPr/>
          <a:lstStyle/>
          <a:p>
            <a:pPr>
              <a:buNone/>
            </a:pPr>
            <a:r>
              <a:rPr lang="en-US" sz="3200" dirty="0" smtClean="0"/>
              <a:t>Investigation 2	Spinners</a:t>
            </a:r>
            <a:endParaRPr lang="en-US" sz="3200" dirty="0"/>
          </a:p>
        </p:txBody>
      </p:sp>
      <p:sp>
        <p:nvSpPr>
          <p:cNvPr id="5" name="Text Placeholder 4"/>
          <p:cNvSpPr>
            <a:spLocks noGrp="1"/>
          </p:cNvSpPr>
          <p:nvPr>
            <p:ph type="body" sz="quarter" idx="13"/>
          </p:nvPr>
        </p:nvSpPr>
        <p:spPr/>
        <p:txBody>
          <a:bodyPr>
            <a:noAutofit/>
          </a:bodyPr>
          <a:lstStyle/>
          <a:p>
            <a:r>
              <a:rPr lang="en-US" sz="3600" b="1" dirty="0" smtClean="0"/>
              <a:t>Part 2   </a:t>
            </a:r>
            <a:r>
              <a:rPr lang="en-US" sz="3600" b="1" dirty="0" err="1" smtClean="0"/>
              <a:t>Zoomers</a:t>
            </a:r>
            <a:endParaRPr lang="en-US" sz="3600" b="1"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anim calcmode="lin" valueType="num">
                                      <p:cBhvr additive="base">
                                        <p:cTn id="4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
                                            <p:txEl>
                                              <p:pRg st="7" end="7"/>
                                            </p:txEl>
                                          </p:spTgt>
                                        </p:tgtEl>
                                        <p:attrNameLst>
                                          <p:attrName>style.visibility</p:attrName>
                                        </p:attrNameLst>
                                      </p:cBhvr>
                                      <p:to>
                                        <p:strVal val="visible"/>
                                      </p:to>
                                    </p:set>
                                    <p:anim calcmode="lin" valueType="num">
                                      <p:cBhvr additive="base">
                                        <p:cTn id="49"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304800" y="1752600"/>
            <a:ext cx="8839200" cy="4724399"/>
          </a:xfrm>
        </p:spPr>
        <p:txBody>
          <a:bodyPr>
            <a:normAutofit/>
          </a:bodyPr>
          <a:lstStyle/>
          <a:p>
            <a:pPr>
              <a:buNone/>
            </a:pPr>
            <a:r>
              <a:rPr lang="en-US" b="1" i="1" u="sng" dirty="0" smtClean="0"/>
              <a:t>Important Points to Lesson</a:t>
            </a:r>
            <a:r>
              <a:rPr lang="en-US" b="1" dirty="0" smtClean="0"/>
              <a:t>:</a:t>
            </a:r>
          </a:p>
          <a:p>
            <a:pPr marL="457200" indent="-457200">
              <a:buAutoNum type="arabicPeriod"/>
            </a:pPr>
            <a:r>
              <a:rPr lang="en-US" b="1" dirty="0" smtClean="0"/>
              <a:t>Review type of motion tops make- indicate </a:t>
            </a:r>
            <a:r>
              <a:rPr lang="en-US" b="1" dirty="0" err="1" smtClean="0"/>
              <a:t>zoomers</a:t>
            </a:r>
            <a:r>
              <a:rPr lang="en-US" b="1" dirty="0" smtClean="0"/>
              <a:t> also rotate (spin) when in motion.</a:t>
            </a:r>
          </a:p>
          <a:p>
            <a:pPr marL="457200" indent="-457200">
              <a:buAutoNum type="arabicPeriod"/>
            </a:pPr>
            <a:r>
              <a:rPr lang="en-US" b="1" dirty="0" smtClean="0"/>
              <a:t>Demonstrate the </a:t>
            </a:r>
            <a:r>
              <a:rPr lang="en-US" b="1" dirty="0" err="1" smtClean="0"/>
              <a:t>zoomer</a:t>
            </a:r>
            <a:r>
              <a:rPr lang="en-US" b="1" dirty="0" smtClean="0"/>
              <a:t> in action</a:t>
            </a:r>
            <a:endParaRPr lang="en-US" sz="2400" b="1" dirty="0" smtClean="0"/>
          </a:p>
          <a:p>
            <a:pPr marL="457200" indent="-457200">
              <a:buAutoNum type="arabicPeriod"/>
            </a:pPr>
            <a:r>
              <a:rPr lang="en-US" b="1" dirty="0" smtClean="0"/>
              <a:t>Demonstrate knot tying</a:t>
            </a:r>
          </a:p>
          <a:p>
            <a:pPr marL="457200" indent="-457200">
              <a:buAutoNum type="arabicPeriod"/>
            </a:pPr>
            <a:r>
              <a:rPr lang="en-US" b="1" dirty="0" smtClean="0"/>
              <a:t>Some students will have difficulty getting </a:t>
            </a:r>
            <a:r>
              <a:rPr lang="en-US" b="1" dirty="0" err="1" smtClean="0"/>
              <a:t>zoomer</a:t>
            </a:r>
            <a:r>
              <a:rPr lang="en-US" b="1" dirty="0" smtClean="0"/>
              <a:t> assembled and going; let them work at the problem for a while before assisting</a:t>
            </a:r>
          </a:p>
          <a:p>
            <a:pPr marL="457200" indent="-457200">
              <a:buAutoNum type="arabicPeriod"/>
            </a:pPr>
            <a:r>
              <a:rPr lang="en-US" b="1" dirty="0" smtClean="0"/>
              <a:t>Wrap Up- word bank, concept chart</a:t>
            </a:r>
          </a:p>
          <a:p>
            <a:pPr marL="457200" indent="-457200">
              <a:buAutoNum type="arabicPeriod"/>
            </a:pPr>
            <a:r>
              <a:rPr lang="en-US" b="1" dirty="0" smtClean="0"/>
              <a:t>Science Stories </a:t>
            </a:r>
            <a:r>
              <a:rPr lang="en-US" b="1" i="1" dirty="0" smtClean="0"/>
              <a:t>Tools and Machines </a:t>
            </a:r>
            <a:r>
              <a:rPr lang="en-US" b="1" dirty="0" smtClean="0"/>
              <a:t>&amp; the story</a:t>
            </a:r>
            <a:r>
              <a:rPr lang="en-US" b="1" i="1" dirty="0" smtClean="0"/>
              <a:t> Move It, But Don’t Touch it</a:t>
            </a:r>
          </a:p>
          <a:p>
            <a:pPr>
              <a:buNone/>
            </a:pPr>
            <a:endParaRPr lang="en-US" b="1" dirty="0" smtClean="0"/>
          </a:p>
          <a:p>
            <a:pPr>
              <a:buNone/>
            </a:pPr>
            <a:endParaRPr lang="en-US" b="1" dirty="0" smtClean="0"/>
          </a:p>
          <a:p>
            <a:pPr>
              <a:buNone/>
            </a:pPr>
            <a:endParaRPr lang="en-US" b="1" dirty="0" smtClean="0"/>
          </a:p>
          <a:p>
            <a:pPr>
              <a:buNone/>
            </a:pPr>
            <a:endParaRPr lang="en-US" b="1" dirty="0" smtClean="0"/>
          </a:p>
        </p:txBody>
      </p:sp>
      <p:sp>
        <p:nvSpPr>
          <p:cNvPr id="4" name="Title 3"/>
          <p:cNvSpPr>
            <a:spLocks noGrp="1"/>
          </p:cNvSpPr>
          <p:nvPr>
            <p:ph type="title"/>
          </p:nvPr>
        </p:nvSpPr>
        <p:spPr>
          <a:xfrm>
            <a:off x="0" y="1"/>
            <a:ext cx="8229600" cy="609600"/>
          </a:xfrm>
        </p:spPr>
        <p:txBody>
          <a:bodyPr/>
          <a:lstStyle/>
          <a:p>
            <a:pPr>
              <a:buNone/>
            </a:pPr>
            <a:r>
              <a:rPr lang="en-US" sz="2800" dirty="0" smtClean="0"/>
              <a:t>Investigation 2	Spinners</a:t>
            </a:r>
            <a:endParaRPr lang="en-US" sz="2800" dirty="0"/>
          </a:p>
        </p:txBody>
      </p:sp>
      <p:sp>
        <p:nvSpPr>
          <p:cNvPr id="5" name="Text Placeholder 4"/>
          <p:cNvSpPr>
            <a:spLocks noGrp="1"/>
          </p:cNvSpPr>
          <p:nvPr>
            <p:ph type="body" sz="quarter" idx="13"/>
          </p:nvPr>
        </p:nvSpPr>
        <p:spPr>
          <a:xfrm>
            <a:off x="381000" y="533400"/>
            <a:ext cx="8251200" cy="457200"/>
          </a:xfrm>
        </p:spPr>
        <p:txBody>
          <a:bodyPr>
            <a:noAutofit/>
          </a:bodyPr>
          <a:lstStyle/>
          <a:p>
            <a:r>
              <a:rPr lang="en-US" sz="3600" dirty="0" smtClean="0"/>
              <a:t>Part 2: </a:t>
            </a:r>
            <a:r>
              <a:rPr lang="en-US" sz="3600" dirty="0" err="1" smtClean="0"/>
              <a:t>Zoomers</a:t>
            </a:r>
            <a:r>
              <a:rPr lang="en-US" sz="3600" dirty="0" smtClean="0"/>
              <a:t> </a:t>
            </a:r>
            <a:r>
              <a:rPr lang="en-US" sz="2800" b="1" i="1" dirty="0" smtClean="0"/>
              <a:t>How can a spinning object be kept in motion?</a:t>
            </a:r>
            <a:endParaRPr lang="en-US" sz="2800" b="1" i="1"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 calcmode="lin" valueType="num">
                                      <p:cBhvr additive="base">
                                        <p:cTn id="1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anim calcmode="lin" valueType="num">
                                      <p:cBhvr additive="base">
                                        <p:cTn id="2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2">
                                            <p:txEl>
                                              <p:pRg st="4" end="4"/>
                                            </p:txEl>
                                          </p:spTgt>
                                        </p:tgtEl>
                                        <p:attrNameLst>
                                          <p:attrName>style.visibility</p:attrName>
                                        </p:attrNameLst>
                                      </p:cBhvr>
                                      <p:to>
                                        <p:strVal val="visible"/>
                                      </p:to>
                                    </p:set>
                                    <p:anim calcmode="lin" valueType="num">
                                      <p:cBhvr additive="base">
                                        <p:cTn id="2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
                                            <p:txEl>
                                              <p:pRg st="5" end="5"/>
                                            </p:txEl>
                                          </p:spTgt>
                                        </p:tgtEl>
                                        <p:attrNameLst>
                                          <p:attrName>style.visibility</p:attrName>
                                        </p:attrNameLst>
                                      </p:cBhvr>
                                      <p:to>
                                        <p:strVal val="visible"/>
                                      </p:to>
                                    </p:set>
                                    <p:anim calcmode="lin" valueType="num">
                                      <p:cBhvr additive="base">
                                        <p:cTn id="35"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2">
                                            <p:txEl>
                                              <p:pRg st="6" end="6"/>
                                            </p:txEl>
                                          </p:spTgt>
                                        </p:tgtEl>
                                        <p:attrNameLst>
                                          <p:attrName>style.visibility</p:attrName>
                                        </p:attrNameLst>
                                      </p:cBhvr>
                                      <p:to>
                                        <p:strVal val="visible"/>
                                      </p:to>
                                    </p:set>
                                    <p:anim calcmode="lin" valueType="num">
                                      <p:cBhvr additive="base">
                                        <p:cTn id="41"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304800" y="1295401"/>
            <a:ext cx="8839200" cy="4724399"/>
          </a:xfrm>
        </p:spPr>
        <p:txBody>
          <a:bodyPr>
            <a:normAutofit/>
          </a:bodyPr>
          <a:lstStyle/>
          <a:p>
            <a:pPr>
              <a:buNone/>
            </a:pPr>
            <a:r>
              <a:rPr lang="en-US" b="1" u="sng" dirty="0" smtClean="0"/>
              <a:t>Inquiry Question: </a:t>
            </a:r>
          </a:p>
          <a:p>
            <a:r>
              <a:rPr lang="en-US" b="1" dirty="0" smtClean="0"/>
              <a:t>How can air start an object spinning?</a:t>
            </a:r>
          </a:p>
          <a:p>
            <a:pPr>
              <a:buNone/>
            </a:pPr>
            <a:r>
              <a:rPr lang="en-US" b="1" u="sng" dirty="0" smtClean="0"/>
              <a:t>Investigation Summary:</a:t>
            </a:r>
          </a:p>
          <a:p>
            <a:r>
              <a:rPr lang="en-US" b="1" dirty="0" smtClean="0"/>
              <a:t>Students make twirlers (flying spinners) that rotate by air resistance, first modifying soda straws with wings, and then making </a:t>
            </a:r>
            <a:r>
              <a:rPr lang="en-US" b="1" dirty="0" err="1" smtClean="0"/>
              <a:t>twirly</a:t>
            </a:r>
            <a:r>
              <a:rPr lang="en-US" b="1" dirty="0" smtClean="0"/>
              <a:t> birds from paper and paper clips..</a:t>
            </a:r>
          </a:p>
          <a:p>
            <a:pPr>
              <a:buNone/>
            </a:pPr>
            <a:r>
              <a:rPr lang="en-US" b="1" u="sng" dirty="0" smtClean="0"/>
              <a:t>Science Content:</a:t>
            </a:r>
          </a:p>
          <a:p>
            <a:pPr marL="457200" indent="-457200">
              <a:buAutoNum type="arabicPeriod"/>
            </a:pPr>
            <a:r>
              <a:rPr lang="en-US" b="1" dirty="0" smtClean="0"/>
              <a:t>Variations in design can influence the rotational motion of spinning objects.</a:t>
            </a:r>
          </a:p>
          <a:p>
            <a:pPr marL="457200" indent="-457200">
              <a:buAutoNum type="arabicPeriod"/>
            </a:pPr>
            <a:r>
              <a:rPr lang="en-US" b="1" dirty="0" smtClean="0"/>
              <a:t>Air resistance can act as the force that initiates rotational motion.</a:t>
            </a:r>
          </a:p>
          <a:p>
            <a:pPr>
              <a:buNone/>
            </a:pPr>
            <a:endParaRPr lang="en-US" b="1" dirty="0" smtClean="0"/>
          </a:p>
        </p:txBody>
      </p:sp>
      <p:sp>
        <p:nvSpPr>
          <p:cNvPr id="4" name="Title 3"/>
          <p:cNvSpPr>
            <a:spLocks noGrp="1"/>
          </p:cNvSpPr>
          <p:nvPr>
            <p:ph type="title"/>
          </p:nvPr>
        </p:nvSpPr>
        <p:spPr/>
        <p:txBody>
          <a:bodyPr/>
          <a:lstStyle/>
          <a:p>
            <a:pPr>
              <a:buNone/>
            </a:pPr>
            <a:r>
              <a:rPr lang="en-US" sz="3200" dirty="0" smtClean="0"/>
              <a:t>Investigation 2	Spinners</a:t>
            </a:r>
            <a:endParaRPr lang="en-US" sz="3200" dirty="0"/>
          </a:p>
        </p:txBody>
      </p:sp>
      <p:sp>
        <p:nvSpPr>
          <p:cNvPr id="5" name="Text Placeholder 4"/>
          <p:cNvSpPr>
            <a:spLocks noGrp="1"/>
          </p:cNvSpPr>
          <p:nvPr>
            <p:ph type="body" sz="quarter" idx="13"/>
          </p:nvPr>
        </p:nvSpPr>
        <p:spPr/>
        <p:txBody>
          <a:bodyPr>
            <a:noAutofit/>
          </a:bodyPr>
          <a:lstStyle/>
          <a:p>
            <a:r>
              <a:rPr lang="en-US" sz="3600" b="1" dirty="0" smtClean="0"/>
              <a:t>Part 3   Twirlers</a:t>
            </a:r>
            <a:endParaRPr lang="en-US" sz="3600" b="1"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anim calcmode="lin" valueType="num">
                                      <p:cBhvr additive="base">
                                        <p:cTn id="4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304800" y="1752600"/>
            <a:ext cx="8839200" cy="4724399"/>
          </a:xfrm>
        </p:spPr>
        <p:txBody>
          <a:bodyPr>
            <a:normAutofit/>
          </a:bodyPr>
          <a:lstStyle/>
          <a:p>
            <a:pPr>
              <a:buNone/>
            </a:pPr>
            <a:r>
              <a:rPr lang="en-US" b="1" i="1" u="sng" dirty="0" smtClean="0"/>
              <a:t>Important Points to Lesson</a:t>
            </a:r>
            <a:r>
              <a:rPr lang="en-US" b="1" dirty="0" smtClean="0"/>
              <a:t>:</a:t>
            </a:r>
          </a:p>
          <a:p>
            <a:pPr marL="457200" indent="-457200">
              <a:buAutoNum type="arabicPeriod"/>
            </a:pPr>
            <a:r>
              <a:rPr lang="en-US" b="1" dirty="0" smtClean="0"/>
              <a:t>At start review spinning motion of tops and </a:t>
            </a:r>
            <a:r>
              <a:rPr lang="en-US" b="1" dirty="0" err="1" smtClean="0"/>
              <a:t>zoomers</a:t>
            </a:r>
            <a:r>
              <a:rPr lang="en-US" b="1" dirty="0" smtClean="0"/>
              <a:t>.  Point out a force had to be applied to start the spinning motion.</a:t>
            </a:r>
          </a:p>
          <a:p>
            <a:pPr marL="457200" indent="-457200">
              <a:buAutoNum type="arabicPeriod"/>
            </a:pPr>
            <a:r>
              <a:rPr lang="en-US" b="1" dirty="0" smtClean="0"/>
              <a:t>Challenge students to get straw to spin- let them discover</a:t>
            </a:r>
          </a:p>
          <a:p>
            <a:pPr marL="457200" indent="-457200">
              <a:buAutoNum type="arabicPeriod"/>
            </a:pPr>
            <a:r>
              <a:rPr lang="en-US" b="1" dirty="0" smtClean="0"/>
              <a:t>Limit directions by you on how to assemble twirlers</a:t>
            </a:r>
          </a:p>
          <a:p>
            <a:pPr marL="457200" indent="-457200">
              <a:buAutoNum type="arabicPeriod"/>
            </a:pPr>
            <a:r>
              <a:rPr lang="en-US" b="1" dirty="0" smtClean="0"/>
              <a:t>Test twirlers</a:t>
            </a:r>
          </a:p>
          <a:p>
            <a:pPr marL="457200" indent="-457200">
              <a:buAutoNum type="arabicPeriod"/>
            </a:pPr>
            <a:r>
              <a:rPr lang="en-US" b="1" dirty="0" smtClean="0"/>
              <a:t>Use questioning (#8 #9) to assess progress</a:t>
            </a:r>
          </a:p>
          <a:p>
            <a:pPr marL="457200" indent="-457200">
              <a:buAutoNum type="arabicPeriod"/>
            </a:pPr>
            <a:r>
              <a:rPr lang="en-US" b="1" dirty="0" smtClean="0"/>
              <a:t>Wrap Up- word bank, concept chart</a:t>
            </a:r>
          </a:p>
          <a:p>
            <a:pPr marL="457200" indent="-457200">
              <a:buAutoNum type="arabicPeriod"/>
            </a:pPr>
            <a:r>
              <a:rPr lang="en-US" b="1" dirty="0" smtClean="0"/>
              <a:t>Science Story </a:t>
            </a:r>
            <a:r>
              <a:rPr lang="en-US" b="1" i="1" dirty="0" smtClean="0"/>
              <a:t>Things That Spin</a:t>
            </a:r>
          </a:p>
          <a:p>
            <a:pPr>
              <a:buNone/>
            </a:pPr>
            <a:endParaRPr lang="en-US" b="1" dirty="0" smtClean="0"/>
          </a:p>
          <a:p>
            <a:pPr>
              <a:buNone/>
            </a:pPr>
            <a:endParaRPr lang="en-US" b="1" dirty="0" smtClean="0"/>
          </a:p>
          <a:p>
            <a:pPr>
              <a:buNone/>
            </a:pPr>
            <a:endParaRPr lang="en-US" b="1" dirty="0" smtClean="0"/>
          </a:p>
          <a:p>
            <a:pPr>
              <a:buNone/>
            </a:pPr>
            <a:endParaRPr lang="en-US" b="1" dirty="0" smtClean="0"/>
          </a:p>
        </p:txBody>
      </p:sp>
      <p:sp>
        <p:nvSpPr>
          <p:cNvPr id="4" name="Title 3"/>
          <p:cNvSpPr>
            <a:spLocks noGrp="1"/>
          </p:cNvSpPr>
          <p:nvPr>
            <p:ph type="title"/>
          </p:nvPr>
        </p:nvSpPr>
        <p:spPr>
          <a:xfrm>
            <a:off x="0" y="1"/>
            <a:ext cx="8229600" cy="609600"/>
          </a:xfrm>
        </p:spPr>
        <p:txBody>
          <a:bodyPr/>
          <a:lstStyle/>
          <a:p>
            <a:pPr>
              <a:buNone/>
            </a:pPr>
            <a:r>
              <a:rPr lang="en-US" sz="2800" dirty="0" smtClean="0"/>
              <a:t>Investigation 2	Spinners</a:t>
            </a:r>
            <a:endParaRPr lang="en-US" sz="2800" dirty="0"/>
          </a:p>
        </p:txBody>
      </p:sp>
      <p:sp>
        <p:nvSpPr>
          <p:cNvPr id="5" name="Text Placeholder 4"/>
          <p:cNvSpPr>
            <a:spLocks noGrp="1"/>
          </p:cNvSpPr>
          <p:nvPr>
            <p:ph type="body" sz="quarter" idx="13"/>
          </p:nvPr>
        </p:nvSpPr>
        <p:spPr>
          <a:xfrm>
            <a:off x="381000" y="533400"/>
            <a:ext cx="8251200" cy="457200"/>
          </a:xfrm>
        </p:spPr>
        <p:txBody>
          <a:bodyPr>
            <a:noAutofit/>
          </a:bodyPr>
          <a:lstStyle/>
          <a:p>
            <a:r>
              <a:rPr lang="en-US" sz="3600" dirty="0" smtClean="0"/>
              <a:t>Part 3: Twirlers </a:t>
            </a:r>
            <a:r>
              <a:rPr lang="en-US" sz="2800" b="1" i="1" dirty="0" smtClean="0"/>
              <a:t>How can air start an object spinning?</a:t>
            </a:r>
            <a:endParaRPr lang="en-US" sz="2800" b="1" i="1"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anim calcmode="lin" valueType="num">
                                      <p:cBhvr additive="base">
                                        <p:cTn id="4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
                                            <p:txEl>
                                              <p:pRg st="7" end="7"/>
                                            </p:txEl>
                                          </p:spTgt>
                                        </p:tgtEl>
                                        <p:attrNameLst>
                                          <p:attrName>style.visibility</p:attrName>
                                        </p:attrNameLst>
                                      </p:cBhvr>
                                      <p:to>
                                        <p:strVal val="visible"/>
                                      </p:to>
                                    </p:set>
                                    <p:anim calcmode="lin" valueType="num">
                                      <p:cBhvr additive="base">
                                        <p:cTn id="49"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304800" y="1295401"/>
            <a:ext cx="8382000" cy="4724399"/>
          </a:xfrm>
        </p:spPr>
        <p:txBody>
          <a:bodyPr>
            <a:normAutofit/>
          </a:bodyPr>
          <a:lstStyle/>
          <a:p>
            <a:pPr>
              <a:buNone/>
            </a:pPr>
            <a:r>
              <a:rPr lang="en-US" b="1" dirty="0" smtClean="0"/>
              <a:t>Science Concepts:</a:t>
            </a:r>
          </a:p>
          <a:p>
            <a:pPr marL="457200" indent="-457200">
              <a:buAutoNum type="arabicPeriod"/>
            </a:pPr>
            <a:r>
              <a:rPr lang="en-US" b="1" dirty="0" smtClean="0"/>
              <a:t>Things move in many different ways.</a:t>
            </a:r>
          </a:p>
          <a:p>
            <a:pPr marL="457200" indent="-457200">
              <a:buAutoNum type="arabicPeriod"/>
            </a:pPr>
            <a:r>
              <a:rPr lang="en-US" b="1" dirty="0" smtClean="0"/>
              <a:t>Wheels and spheres roll down a slope.</a:t>
            </a:r>
          </a:p>
          <a:p>
            <a:pPr marL="457200" indent="-457200">
              <a:buAutoNum type="arabicPeriod"/>
            </a:pPr>
            <a:r>
              <a:rPr lang="en-US" b="1" dirty="0" smtClean="0"/>
              <a:t>Axles support wheels.</a:t>
            </a:r>
          </a:p>
          <a:p>
            <a:pPr marL="457200" indent="-457200">
              <a:buAutoNum type="arabicPeriod"/>
            </a:pPr>
            <a:r>
              <a:rPr lang="en-US" b="1" dirty="0" smtClean="0"/>
              <a:t>Wheel-and-axle systems with wheels of different sizes roll toward the smaller wheel.</a:t>
            </a:r>
          </a:p>
          <a:p>
            <a:pPr marL="457200" indent="-457200">
              <a:buAutoNum type="arabicPeriod"/>
            </a:pPr>
            <a:r>
              <a:rPr lang="en-US" b="1" dirty="0" smtClean="0"/>
              <a:t>The amount and location of an added weight can change the way a system rolls.</a:t>
            </a:r>
          </a:p>
        </p:txBody>
      </p:sp>
      <p:sp>
        <p:nvSpPr>
          <p:cNvPr id="4" name="Title 3"/>
          <p:cNvSpPr>
            <a:spLocks noGrp="1"/>
          </p:cNvSpPr>
          <p:nvPr>
            <p:ph type="title"/>
          </p:nvPr>
        </p:nvSpPr>
        <p:spPr/>
        <p:txBody>
          <a:bodyPr/>
          <a:lstStyle/>
          <a:p>
            <a:pPr>
              <a:buNone/>
            </a:pPr>
            <a:r>
              <a:rPr lang="en-US" dirty="0" smtClean="0"/>
              <a:t>Investigation 3 Rollers		</a:t>
            </a:r>
            <a:endParaRPr lang="en-US" dirty="0"/>
          </a:p>
        </p:txBody>
      </p:sp>
      <p:sp>
        <p:nvSpPr>
          <p:cNvPr id="5" name="Text Placeholder 4"/>
          <p:cNvSpPr>
            <a:spLocks noGrp="1"/>
          </p:cNvSpPr>
          <p:nvPr>
            <p:ph type="body" sz="quarter" idx="13"/>
          </p:nvPr>
        </p:nvSpPr>
        <p:spPr/>
        <p:txBody>
          <a:bodyPr>
            <a:noAutofit/>
          </a:bodyPr>
          <a:lstStyle/>
          <a:p>
            <a:r>
              <a:rPr lang="en-US" sz="2800" b="1" dirty="0" smtClean="0"/>
              <a:t>Three Parts</a:t>
            </a:r>
            <a:endParaRPr lang="en-US" sz="2800" b="1"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838201"/>
            <a:ext cx="8305800" cy="4983164"/>
          </a:xfrm>
        </p:spPr>
        <p:txBody>
          <a:bodyPr>
            <a:normAutofit/>
          </a:bodyPr>
          <a:lstStyle/>
          <a:p>
            <a:pPr>
              <a:buNone/>
            </a:pPr>
            <a:r>
              <a:rPr lang="en-US" dirty="0" smtClean="0"/>
              <a:t>Inquiry</a:t>
            </a:r>
            <a:br>
              <a:rPr lang="en-US" dirty="0" smtClean="0"/>
            </a:br>
            <a:endParaRPr lang="en-US" dirty="0" smtClean="0"/>
          </a:p>
          <a:p>
            <a:pPr>
              <a:buNone/>
            </a:pPr>
            <a:r>
              <a:rPr lang="en-US" dirty="0" smtClean="0"/>
              <a:t>Hands-On Active Learning</a:t>
            </a:r>
            <a:br>
              <a:rPr lang="en-US" dirty="0" smtClean="0"/>
            </a:br>
            <a:endParaRPr lang="en-US" dirty="0" smtClean="0"/>
          </a:p>
          <a:p>
            <a:pPr>
              <a:buNone/>
            </a:pPr>
            <a:r>
              <a:rPr lang="en-US" dirty="0" smtClean="0"/>
              <a:t>Multisensory Learning</a:t>
            </a:r>
          </a:p>
          <a:p>
            <a:pPr>
              <a:buNone/>
            </a:pPr>
            <a:endParaRPr lang="en-US" dirty="0" smtClean="0"/>
          </a:p>
          <a:p>
            <a:pPr>
              <a:buNone/>
            </a:pPr>
            <a:r>
              <a:rPr lang="en-US" dirty="0" smtClean="0"/>
              <a:t>Student-to-Student Interaction</a:t>
            </a:r>
            <a:br>
              <a:rPr lang="en-US" dirty="0" smtClean="0"/>
            </a:br>
            <a:endParaRPr lang="en-US" dirty="0" smtClean="0"/>
          </a:p>
          <a:p>
            <a:pPr>
              <a:buNone/>
            </a:pPr>
            <a:r>
              <a:rPr lang="en-US" dirty="0" smtClean="0"/>
              <a:t>Discourse and Reflective Thinking</a:t>
            </a:r>
            <a:br>
              <a:rPr lang="en-US" dirty="0" smtClean="0"/>
            </a:br>
            <a:endParaRPr lang="en-US" dirty="0" smtClean="0"/>
          </a:p>
          <a:p>
            <a:pPr>
              <a:buNone/>
            </a:pPr>
            <a:r>
              <a:rPr lang="en-US" dirty="0" smtClean="0"/>
              <a:t>Reading- FOSS Science Stories</a:t>
            </a:r>
          </a:p>
          <a:p>
            <a:pPr>
              <a:buNone/>
            </a:pPr>
            <a:endParaRPr lang="en-US" dirty="0" smtClean="0"/>
          </a:p>
          <a:p>
            <a:pPr>
              <a:buNone/>
            </a:pPr>
            <a:r>
              <a:rPr lang="en-US" dirty="0" smtClean="0"/>
              <a:t>FOSS Web</a:t>
            </a:r>
            <a:endParaRPr lang="en-US" dirty="0"/>
          </a:p>
        </p:txBody>
      </p:sp>
      <p:sp>
        <p:nvSpPr>
          <p:cNvPr id="4" name="Title 3"/>
          <p:cNvSpPr>
            <a:spLocks noGrp="1"/>
          </p:cNvSpPr>
          <p:nvPr>
            <p:ph type="title"/>
          </p:nvPr>
        </p:nvSpPr>
        <p:spPr/>
        <p:txBody>
          <a:bodyPr/>
          <a:lstStyle/>
          <a:p>
            <a:pPr>
              <a:buNone/>
            </a:pPr>
            <a:r>
              <a:rPr lang="en-US" dirty="0" smtClean="0"/>
              <a:t>FOSS Instructional Pedagogies </a:t>
            </a:r>
            <a:endParaRPr lang="en-US" dirty="0"/>
          </a:p>
        </p:txBody>
      </p:sp>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0" y="1295401"/>
            <a:ext cx="9144000" cy="5105399"/>
          </a:xfrm>
        </p:spPr>
        <p:txBody>
          <a:bodyPr>
            <a:normAutofit lnSpcReduction="10000"/>
          </a:bodyPr>
          <a:lstStyle/>
          <a:p>
            <a:pPr>
              <a:buNone/>
            </a:pPr>
            <a:r>
              <a:rPr lang="en-US" b="1" u="sng" dirty="0" smtClean="0"/>
              <a:t>Inquiry Question: </a:t>
            </a:r>
          </a:p>
          <a:p>
            <a:r>
              <a:rPr lang="en-US" b="1" dirty="0" smtClean="0"/>
              <a:t>How can a wheel-and-axle system be changed?</a:t>
            </a:r>
          </a:p>
          <a:p>
            <a:pPr>
              <a:buNone/>
            </a:pPr>
            <a:r>
              <a:rPr lang="en-US" b="1" u="sng" dirty="0" smtClean="0"/>
              <a:t>Investigation Summary:</a:t>
            </a:r>
          </a:p>
          <a:p>
            <a:r>
              <a:rPr lang="en-US" b="1" dirty="0" smtClean="0"/>
              <a:t>Students set up cardboard ramps down which they roll plastic disks.  They put the disks on slim shafts to make wheel-and-axle systems.  They try all kinds of configurations of wheel size, axle length, and axle position to get the rolling systems to perform a variety of tricks.</a:t>
            </a:r>
          </a:p>
          <a:p>
            <a:pPr>
              <a:buNone/>
            </a:pPr>
            <a:r>
              <a:rPr lang="en-US" b="1" u="sng" dirty="0" smtClean="0"/>
              <a:t>Science Content:</a:t>
            </a:r>
          </a:p>
          <a:p>
            <a:pPr marL="457200" indent="-457200">
              <a:buAutoNum type="arabicPeriod"/>
            </a:pPr>
            <a:r>
              <a:rPr lang="en-US" b="1" dirty="0" smtClean="0"/>
              <a:t>Wheels roll down a slope.</a:t>
            </a:r>
          </a:p>
          <a:p>
            <a:pPr marL="457200" indent="-457200">
              <a:buAutoNum type="arabicPeriod"/>
            </a:pPr>
            <a:r>
              <a:rPr lang="en-US" b="1" dirty="0" smtClean="0"/>
              <a:t>A slope is a surface that is higher on one end.</a:t>
            </a:r>
          </a:p>
          <a:p>
            <a:pPr marL="457200" indent="-457200">
              <a:buAutoNum type="arabicPeriod"/>
            </a:pPr>
            <a:r>
              <a:rPr lang="en-US" b="1" dirty="0" smtClean="0"/>
              <a:t>Axles support wheels.</a:t>
            </a:r>
          </a:p>
          <a:p>
            <a:pPr marL="457200" indent="-457200">
              <a:buAutoNum type="arabicPeriod"/>
            </a:pPr>
            <a:r>
              <a:rPr lang="en-US" b="1" dirty="0" smtClean="0"/>
              <a:t>Wheel-and-axle systems with wheels of different sizes roll toward the smaller wheel.</a:t>
            </a:r>
          </a:p>
          <a:p>
            <a:pPr>
              <a:buNone/>
            </a:pPr>
            <a:endParaRPr lang="en-US" b="1" dirty="0" smtClean="0"/>
          </a:p>
        </p:txBody>
      </p:sp>
      <p:sp>
        <p:nvSpPr>
          <p:cNvPr id="4" name="Title 3"/>
          <p:cNvSpPr>
            <a:spLocks noGrp="1"/>
          </p:cNvSpPr>
          <p:nvPr>
            <p:ph type="title"/>
          </p:nvPr>
        </p:nvSpPr>
        <p:spPr/>
        <p:txBody>
          <a:bodyPr/>
          <a:lstStyle/>
          <a:p>
            <a:pPr>
              <a:buNone/>
            </a:pPr>
            <a:r>
              <a:rPr lang="en-US" sz="3200" dirty="0" smtClean="0"/>
              <a:t>Investigation 3	Rollers</a:t>
            </a:r>
            <a:endParaRPr lang="en-US" sz="3200" dirty="0"/>
          </a:p>
        </p:txBody>
      </p:sp>
      <p:sp>
        <p:nvSpPr>
          <p:cNvPr id="5" name="Text Placeholder 4"/>
          <p:cNvSpPr>
            <a:spLocks noGrp="1"/>
          </p:cNvSpPr>
          <p:nvPr>
            <p:ph type="body" sz="quarter" idx="13"/>
          </p:nvPr>
        </p:nvSpPr>
        <p:spPr/>
        <p:txBody>
          <a:bodyPr>
            <a:noAutofit/>
          </a:bodyPr>
          <a:lstStyle/>
          <a:p>
            <a:r>
              <a:rPr lang="en-US" sz="3600" b="1" dirty="0" smtClean="0"/>
              <a:t>Part 1   Rolling Wheels</a:t>
            </a:r>
            <a:endParaRPr lang="en-US" sz="3600" b="1"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anim calcmode="lin" valueType="num">
                                      <p:cBhvr additive="base">
                                        <p:cTn id="4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
                                            <p:txEl>
                                              <p:pRg st="7" end="7"/>
                                            </p:txEl>
                                          </p:spTgt>
                                        </p:tgtEl>
                                        <p:attrNameLst>
                                          <p:attrName>style.visibility</p:attrName>
                                        </p:attrNameLst>
                                      </p:cBhvr>
                                      <p:to>
                                        <p:strVal val="visible"/>
                                      </p:to>
                                    </p:set>
                                    <p:anim calcmode="lin" valueType="num">
                                      <p:cBhvr additive="base">
                                        <p:cTn id="49"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
                                            <p:txEl>
                                              <p:pRg st="8" end="8"/>
                                            </p:txEl>
                                          </p:spTgt>
                                        </p:tgtEl>
                                        <p:attrNameLst>
                                          <p:attrName>style.visibility</p:attrName>
                                        </p:attrNameLst>
                                      </p:cBhvr>
                                      <p:to>
                                        <p:strVal val="visible"/>
                                      </p:to>
                                    </p:set>
                                    <p:anim calcmode="lin" valueType="num">
                                      <p:cBhvr additive="base">
                                        <p:cTn id="55"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geology.smu.edu/~dpa-www/robo/nbot/two_wheel_balance.jpg"/>
          <p:cNvPicPr>
            <a:picLocks noChangeAspect="1" noChangeArrowheads="1"/>
          </p:cNvPicPr>
          <p:nvPr/>
        </p:nvPicPr>
        <p:blipFill>
          <a:blip r:embed="rId2"/>
          <a:srcRect/>
          <a:stretch>
            <a:fillRect/>
          </a:stretch>
        </p:blipFill>
        <p:spPr bwMode="auto">
          <a:xfrm>
            <a:off x="2514600" y="381000"/>
            <a:ext cx="4343400" cy="5638800"/>
          </a:xfrm>
          <a:prstGeom prst="rect">
            <a:avLst/>
          </a:prstGeom>
          <a:noFill/>
        </p:spPr>
      </p:pic>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304800" y="1752600"/>
            <a:ext cx="8839200" cy="4724399"/>
          </a:xfrm>
        </p:spPr>
        <p:txBody>
          <a:bodyPr>
            <a:normAutofit/>
          </a:bodyPr>
          <a:lstStyle/>
          <a:p>
            <a:pPr>
              <a:buNone/>
            </a:pPr>
            <a:r>
              <a:rPr lang="en-US" b="1" i="1" u="sng" dirty="0" smtClean="0"/>
              <a:t>Important Points to Lesson</a:t>
            </a:r>
            <a:r>
              <a:rPr lang="en-US" b="1" dirty="0" smtClean="0"/>
              <a:t>:</a:t>
            </a:r>
          </a:p>
          <a:p>
            <a:pPr marL="457200" indent="-457200">
              <a:buAutoNum type="arabicPeriod"/>
            </a:pPr>
            <a:r>
              <a:rPr lang="en-US" b="1" dirty="0" smtClean="0"/>
              <a:t>At start identify rotating(spinning) as one kind of motion and how it is identified.</a:t>
            </a:r>
          </a:p>
          <a:p>
            <a:pPr marL="457200" indent="-457200">
              <a:buAutoNum type="arabicPeriod"/>
            </a:pPr>
            <a:r>
              <a:rPr lang="en-US" b="1" dirty="0" smtClean="0"/>
              <a:t>Discuss early results using ramps and large wheels(#6) before introducing axles</a:t>
            </a:r>
          </a:p>
          <a:p>
            <a:pPr marL="457200" indent="-457200">
              <a:buAutoNum type="arabicPeriod"/>
            </a:pPr>
            <a:r>
              <a:rPr lang="en-US" b="1" dirty="0" smtClean="0"/>
              <a:t>After making tricky rollers provide small wheels</a:t>
            </a:r>
          </a:p>
          <a:p>
            <a:pPr marL="457200" indent="-457200">
              <a:buAutoNum type="arabicPeriod"/>
            </a:pPr>
            <a:r>
              <a:rPr lang="en-US" b="1" dirty="0" smtClean="0"/>
              <a:t>Encourage sharing of results and collaboration</a:t>
            </a:r>
          </a:p>
          <a:p>
            <a:pPr marL="457200" indent="-457200">
              <a:buAutoNum type="arabicPeriod"/>
            </a:pPr>
            <a:r>
              <a:rPr lang="en-US" b="1" dirty="0" smtClean="0"/>
              <a:t>Show and Tell (#12) Discuss similarities in design- identify roll fast, farthest, slowest</a:t>
            </a:r>
          </a:p>
          <a:p>
            <a:pPr marL="457200" indent="-457200">
              <a:buAutoNum type="arabicPeriod"/>
            </a:pPr>
            <a:r>
              <a:rPr lang="en-US" b="1" dirty="0" smtClean="0"/>
              <a:t>Wrap Up: word bank and concept chart</a:t>
            </a:r>
          </a:p>
          <a:p>
            <a:pPr marL="457200" indent="-457200">
              <a:buAutoNum type="arabicPeriod"/>
            </a:pPr>
            <a:endParaRPr lang="en-US" b="1" dirty="0" smtClean="0"/>
          </a:p>
          <a:p>
            <a:pPr marL="457200" indent="-457200">
              <a:buAutoNum type="arabicPeriod"/>
            </a:pPr>
            <a:endParaRPr lang="en-US" b="1" dirty="0" smtClean="0"/>
          </a:p>
          <a:p>
            <a:pPr>
              <a:buNone/>
            </a:pPr>
            <a:endParaRPr lang="en-US" b="1" dirty="0" smtClean="0"/>
          </a:p>
          <a:p>
            <a:pPr>
              <a:buNone/>
            </a:pPr>
            <a:endParaRPr lang="en-US" b="1" dirty="0" smtClean="0"/>
          </a:p>
          <a:p>
            <a:pPr>
              <a:buNone/>
            </a:pPr>
            <a:endParaRPr lang="en-US" b="1" dirty="0" smtClean="0"/>
          </a:p>
        </p:txBody>
      </p:sp>
      <p:sp>
        <p:nvSpPr>
          <p:cNvPr id="4" name="Title 3"/>
          <p:cNvSpPr>
            <a:spLocks noGrp="1"/>
          </p:cNvSpPr>
          <p:nvPr>
            <p:ph type="title"/>
          </p:nvPr>
        </p:nvSpPr>
        <p:spPr>
          <a:xfrm>
            <a:off x="0" y="1"/>
            <a:ext cx="8229600" cy="609600"/>
          </a:xfrm>
        </p:spPr>
        <p:txBody>
          <a:bodyPr/>
          <a:lstStyle/>
          <a:p>
            <a:pPr>
              <a:buNone/>
            </a:pPr>
            <a:r>
              <a:rPr lang="en-US" sz="2800" dirty="0" smtClean="0"/>
              <a:t>Investigation 3	Rollers</a:t>
            </a:r>
            <a:endParaRPr lang="en-US" sz="2800" dirty="0"/>
          </a:p>
        </p:txBody>
      </p:sp>
      <p:sp>
        <p:nvSpPr>
          <p:cNvPr id="5" name="Text Placeholder 4"/>
          <p:cNvSpPr>
            <a:spLocks noGrp="1"/>
          </p:cNvSpPr>
          <p:nvPr>
            <p:ph type="body" sz="quarter" idx="13"/>
          </p:nvPr>
        </p:nvSpPr>
        <p:spPr>
          <a:xfrm>
            <a:off x="381000" y="533400"/>
            <a:ext cx="8251200" cy="457200"/>
          </a:xfrm>
        </p:spPr>
        <p:txBody>
          <a:bodyPr>
            <a:noAutofit/>
          </a:bodyPr>
          <a:lstStyle/>
          <a:p>
            <a:r>
              <a:rPr lang="en-US" sz="3600" dirty="0" smtClean="0"/>
              <a:t>Part 1: Rolling Wheels </a:t>
            </a:r>
            <a:r>
              <a:rPr lang="en-US" sz="2800" b="1" i="1" dirty="0" smtClean="0"/>
              <a:t>How can a wheel-and-axle system be changed?</a:t>
            </a:r>
            <a:endParaRPr lang="en-US" sz="2800" b="1" i="1"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anim calcmode="lin" valueType="num">
                                      <p:cBhvr additive="base">
                                        <p:cTn id="4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0" y="1143001"/>
            <a:ext cx="9144000" cy="5257800"/>
          </a:xfrm>
        </p:spPr>
        <p:txBody>
          <a:bodyPr>
            <a:normAutofit fontScale="92500" lnSpcReduction="10000"/>
          </a:bodyPr>
          <a:lstStyle/>
          <a:p>
            <a:pPr>
              <a:buNone/>
            </a:pPr>
            <a:r>
              <a:rPr lang="en-US" b="1" u="sng" dirty="0" smtClean="0"/>
              <a:t>Inquiry Question: </a:t>
            </a:r>
          </a:p>
          <a:p>
            <a:r>
              <a:rPr lang="en-US" b="1" dirty="0" smtClean="0"/>
              <a:t>Can we predict the behavior of a rolling cup?</a:t>
            </a:r>
          </a:p>
          <a:p>
            <a:r>
              <a:rPr lang="en-US" b="1" dirty="0" smtClean="0"/>
              <a:t>What happens if weight is added to a rolling-cup system?</a:t>
            </a:r>
          </a:p>
          <a:p>
            <a:pPr>
              <a:buNone/>
            </a:pPr>
            <a:r>
              <a:rPr lang="en-US" b="1" u="sng" dirty="0" smtClean="0"/>
              <a:t>Investigation Summary:</a:t>
            </a:r>
          </a:p>
          <a:p>
            <a:r>
              <a:rPr lang="en-US" b="1" dirty="0" smtClean="0"/>
              <a:t>Students roll paper cups down ramps.  They observe the way cups roll and use the predictable curved rolling path to meet challenges. They put cups together to make them roll straight and weight them in various ways to see how weight affects rolling.</a:t>
            </a:r>
          </a:p>
          <a:p>
            <a:pPr>
              <a:buNone/>
            </a:pPr>
            <a:r>
              <a:rPr lang="en-US" b="1" u="sng" dirty="0" smtClean="0"/>
              <a:t>Science Content:</a:t>
            </a:r>
          </a:p>
          <a:p>
            <a:pPr marL="457200" indent="-457200">
              <a:buAutoNum type="arabicPeriod"/>
            </a:pPr>
            <a:r>
              <a:rPr lang="en-US" b="1" dirty="0" smtClean="0"/>
              <a:t>Cups roll in the direction of the smaller end.</a:t>
            </a:r>
          </a:p>
          <a:p>
            <a:pPr marL="457200" indent="-457200">
              <a:buAutoNum type="arabicPeriod"/>
            </a:pPr>
            <a:r>
              <a:rPr lang="en-US" b="1" dirty="0" smtClean="0"/>
              <a:t>To roll straight, two cups can be taped together so the ends are the same size.</a:t>
            </a:r>
          </a:p>
          <a:p>
            <a:pPr marL="457200" indent="-457200">
              <a:buAutoNum type="arabicPeriod"/>
            </a:pPr>
            <a:r>
              <a:rPr lang="en-US" b="1" dirty="0" smtClean="0"/>
              <a:t>The amount and location of an added weight can change the way a system rolls.</a:t>
            </a:r>
          </a:p>
          <a:p>
            <a:pPr>
              <a:buNone/>
            </a:pPr>
            <a:endParaRPr lang="en-US" b="1" dirty="0" smtClean="0"/>
          </a:p>
        </p:txBody>
      </p:sp>
      <p:sp>
        <p:nvSpPr>
          <p:cNvPr id="4" name="Title 3"/>
          <p:cNvSpPr>
            <a:spLocks noGrp="1"/>
          </p:cNvSpPr>
          <p:nvPr>
            <p:ph type="title"/>
          </p:nvPr>
        </p:nvSpPr>
        <p:spPr>
          <a:xfrm>
            <a:off x="0" y="1"/>
            <a:ext cx="8229600" cy="533400"/>
          </a:xfrm>
        </p:spPr>
        <p:txBody>
          <a:bodyPr/>
          <a:lstStyle/>
          <a:p>
            <a:pPr>
              <a:buNone/>
            </a:pPr>
            <a:r>
              <a:rPr lang="en-US" sz="3200" dirty="0" smtClean="0"/>
              <a:t>Investigation 3	Rollers</a:t>
            </a:r>
            <a:endParaRPr lang="en-US" sz="3200" dirty="0"/>
          </a:p>
        </p:txBody>
      </p:sp>
      <p:sp>
        <p:nvSpPr>
          <p:cNvPr id="5" name="Text Placeholder 4"/>
          <p:cNvSpPr>
            <a:spLocks noGrp="1"/>
          </p:cNvSpPr>
          <p:nvPr>
            <p:ph type="body" sz="quarter" idx="13"/>
          </p:nvPr>
        </p:nvSpPr>
        <p:spPr>
          <a:xfrm>
            <a:off x="381000" y="533400"/>
            <a:ext cx="8251200" cy="457200"/>
          </a:xfrm>
        </p:spPr>
        <p:txBody>
          <a:bodyPr>
            <a:noAutofit/>
          </a:bodyPr>
          <a:lstStyle/>
          <a:p>
            <a:r>
              <a:rPr lang="en-US" sz="3600" b="1" dirty="0" smtClean="0"/>
              <a:t>Part 2   Rolling Cups</a:t>
            </a:r>
            <a:endParaRPr lang="en-US" sz="3600" b="1"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anim calcmode="lin" valueType="num">
                                      <p:cBhvr additive="base">
                                        <p:cTn id="4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
                                            <p:txEl>
                                              <p:pRg st="7" end="7"/>
                                            </p:txEl>
                                          </p:spTgt>
                                        </p:tgtEl>
                                        <p:attrNameLst>
                                          <p:attrName>style.visibility</p:attrName>
                                        </p:attrNameLst>
                                      </p:cBhvr>
                                      <p:to>
                                        <p:strVal val="visible"/>
                                      </p:to>
                                    </p:set>
                                    <p:anim calcmode="lin" valueType="num">
                                      <p:cBhvr additive="base">
                                        <p:cTn id="49"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
                                            <p:txEl>
                                              <p:pRg st="8" end="8"/>
                                            </p:txEl>
                                          </p:spTgt>
                                        </p:tgtEl>
                                        <p:attrNameLst>
                                          <p:attrName>style.visibility</p:attrName>
                                        </p:attrNameLst>
                                      </p:cBhvr>
                                      <p:to>
                                        <p:strVal val="visible"/>
                                      </p:to>
                                    </p:set>
                                    <p:anim calcmode="lin" valueType="num">
                                      <p:cBhvr additive="base">
                                        <p:cTn id="55"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304800" y="1752600"/>
            <a:ext cx="8839200" cy="4724399"/>
          </a:xfrm>
        </p:spPr>
        <p:txBody>
          <a:bodyPr>
            <a:normAutofit/>
          </a:bodyPr>
          <a:lstStyle/>
          <a:p>
            <a:pPr>
              <a:buNone/>
            </a:pPr>
            <a:r>
              <a:rPr lang="en-US" b="1" i="1" u="sng" dirty="0" smtClean="0"/>
              <a:t>Important Points to Lesson</a:t>
            </a:r>
            <a:r>
              <a:rPr lang="en-US" b="1" dirty="0" smtClean="0"/>
              <a:t>:</a:t>
            </a:r>
          </a:p>
          <a:p>
            <a:pPr marL="457200" indent="-457200">
              <a:buAutoNum type="arabicPeriod"/>
            </a:pPr>
            <a:r>
              <a:rPr lang="en-US" b="1" dirty="0" smtClean="0"/>
              <a:t>Review kind of motion wheels make-rolling</a:t>
            </a:r>
          </a:p>
          <a:p>
            <a:pPr marL="457200" indent="-457200">
              <a:buAutoNum type="arabicPeriod"/>
            </a:pPr>
            <a:r>
              <a:rPr lang="en-US" b="1" dirty="0" smtClean="0"/>
              <a:t>Maintain inquiry nature of cup rolling task.</a:t>
            </a:r>
          </a:p>
          <a:p>
            <a:pPr marL="457200" indent="-457200">
              <a:buAutoNum type="arabicPeriod"/>
            </a:pPr>
            <a:r>
              <a:rPr lang="en-US" b="1" dirty="0" smtClean="0"/>
              <a:t>Pose questions (#4) prior to “Park the Car Problem”</a:t>
            </a:r>
          </a:p>
          <a:p>
            <a:pPr marL="457200" indent="-457200">
              <a:buAutoNum type="arabicPeriod"/>
            </a:pPr>
            <a:r>
              <a:rPr lang="en-US" b="1" dirty="0" smtClean="0"/>
              <a:t>Try to go straight- let students try their ideas</a:t>
            </a:r>
          </a:p>
          <a:p>
            <a:pPr marL="457200" indent="-457200">
              <a:buAutoNum type="arabicPeriod"/>
            </a:pPr>
            <a:r>
              <a:rPr lang="en-US" b="1" dirty="0" smtClean="0"/>
              <a:t>Add weight (coins) to straight roller- discuss (#13)</a:t>
            </a:r>
          </a:p>
          <a:p>
            <a:pPr marL="457200" indent="-457200">
              <a:buAutoNum type="arabicPeriod"/>
            </a:pPr>
            <a:r>
              <a:rPr lang="en-US" b="1" dirty="0" smtClean="0"/>
              <a:t>Wrap Up: word bank, content chart</a:t>
            </a:r>
          </a:p>
          <a:p>
            <a:pPr marL="457200" indent="-457200">
              <a:buAutoNum type="arabicPeriod"/>
            </a:pPr>
            <a:r>
              <a:rPr lang="en-US" b="1" dirty="0" smtClean="0"/>
              <a:t>Science stories </a:t>
            </a:r>
            <a:r>
              <a:rPr lang="en-US" b="1" i="1" dirty="0" smtClean="0"/>
              <a:t>Rolling, Rolling, Rolling!</a:t>
            </a:r>
          </a:p>
          <a:p>
            <a:pPr marL="457200" indent="-457200">
              <a:buAutoNum type="arabicPeriod"/>
            </a:pPr>
            <a:endParaRPr lang="en-US" b="1" dirty="0" smtClean="0"/>
          </a:p>
          <a:p>
            <a:pPr marL="457200" indent="-457200">
              <a:buAutoNum type="arabicPeriod"/>
            </a:pPr>
            <a:endParaRPr lang="en-US" b="1" dirty="0" smtClean="0"/>
          </a:p>
          <a:p>
            <a:pPr>
              <a:buNone/>
            </a:pPr>
            <a:endParaRPr lang="en-US" b="1" dirty="0" smtClean="0"/>
          </a:p>
          <a:p>
            <a:pPr>
              <a:buNone/>
            </a:pPr>
            <a:endParaRPr lang="en-US" b="1" dirty="0" smtClean="0"/>
          </a:p>
          <a:p>
            <a:pPr>
              <a:buNone/>
            </a:pPr>
            <a:endParaRPr lang="en-US" b="1" dirty="0" smtClean="0"/>
          </a:p>
        </p:txBody>
      </p:sp>
      <p:sp>
        <p:nvSpPr>
          <p:cNvPr id="4" name="Title 3"/>
          <p:cNvSpPr>
            <a:spLocks noGrp="1"/>
          </p:cNvSpPr>
          <p:nvPr>
            <p:ph type="title"/>
          </p:nvPr>
        </p:nvSpPr>
        <p:spPr>
          <a:xfrm>
            <a:off x="0" y="1"/>
            <a:ext cx="8229600" cy="609600"/>
          </a:xfrm>
        </p:spPr>
        <p:txBody>
          <a:bodyPr/>
          <a:lstStyle/>
          <a:p>
            <a:pPr>
              <a:buNone/>
            </a:pPr>
            <a:r>
              <a:rPr lang="en-US" sz="2800" dirty="0" smtClean="0"/>
              <a:t>Investigation 3	Rollers</a:t>
            </a:r>
            <a:endParaRPr lang="en-US" sz="2800" dirty="0"/>
          </a:p>
        </p:txBody>
      </p:sp>
      <p:sp>
        <p:nvSpPr>
          <p:cNvPr id="5" name="Text Placeholder 4"/>
          <p:cNvSpPr>
            <a:spLocks noGrp="1"/>
          </p:cNvSpPr>
          <p:nvPr>
            <p:ph type="body" sz="quarter" idx="13"/>
          </p:nvPr>
        </p:nvSpPr>
        <p:spPr>
          <a:xfrm>
            <a:off x="0" y="609600"/>
            <a:ext cx="9144000" cy="457200"/>
          </a:xfrm>
        </p:spPr>
        <p:txBody>
          <a:bodyPr>
            <a:noAutofit/>
          </a:bodyPr>
          <a:lstStyle/>
          <a:p>
            <a:r>
              <a:rPr lang="en-US" sz="3600" dirty="0" smtClean="0"/>
              <a:t>Part 2: Rolling  Cups </a:t>
            </a:r>
            <a:r>
              <a:rPr lang="en-US" b="1" dirty="0" smtClean="0"/>
              <a:t>Can we predict the behavior of a rolling cup? What happens if weight is added to a rolling-cup system?</a:t>
            </a:r>
          </a:p>
          <a:p>
            <a:endParaRPr lang="en-US" sz="2800" b="1" i="1"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anim calcmode="lin" valueType="num">
                                      <p:cBhvr additive="base">
                                        <p:cTn id="4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
                                            <p:txEl>
                                              <p:pRg st="7" end="7"/>
                                            </p:txEl>
                                          </p:spTgt>
                                        </p:tgtEl>
                                        <p:attrNameLst>
                                          <p:attrName>style.visibility</p:attrName>
                                        </p:attrNameLst>
                                      </p:cBhvr>
                                      <p:to>
                                        <p:strVal val="visible"/>
                                      </p:to>
                                    </p:set>
                                    <p:anim calcmode="lin" valueType="num">
                                      <p:cBhvr additive="base">
                                        <p:cTn id="49"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0" y="1143001"/>
            <a:ext cx="9144000" cy="5257800"/>
          </a:xfrm>
        </p:spPr>
        <p:txBody>
          <a:bodyPr>
            <a:normAutofit lnSpcReduction="10000"/>
          </a:bodyPr>
          <a:lstStyle/>
          <a:p>
            <a:pPr>
              <a:buNone/>
            </a:pPr>
            <a:r>
              <a:rPr lang="en-US" b="1" u="sng" dirty="0" smtClean="0"/>
              <a:t>Inquiry Question: </a:t>
            </a:r>
          </a:p>
          <a:p>
            <a:r>
              <a:rPr lang="en-US" b="1" dirty="0" smtClean="0"/>
              <a:t>How can we make a runway system that will keep a marble rolling?</a:t>
            </a:r>
          </a:p>
          <a:p>
            <a:pPr>
              <a:buNone/>
            </a:pPr>
            <a:r>
              <a:rPr lang="en-US" b="1" u="sng" dirty="0" smtClean="0"/>
              <a:t>Investigation Summary:</a:t>
            </a:r>
          </a:p>
          <a:p>
            <a:r>
              <a:rPr lang="en-US" b="1" dirty="0" smtClean="0"/>
              <a:t>Students roll marbles in cups and down runways.  They work with the flexible runways to make the rolling marbles do tricks.  As a culminating experience, students work together as a class to connect the runway sections to make one long runway through which a marble can roll nonstop.</a:t>
            </a:r>
          </a:p>
          <a:p>
            <a:pPr>
              <a:buNone/>
            </a:pPr>
            <a:r>
              <a:rPr lang="en-US" b="1" u="sng" dirty="0" smtClean="0"/>
              <a:t>Science Content:</a:t>
            </a:r>
          </a:p>
          <a:p>
            <a:pPr marL="457200" indent="-457200">
              <a:buAutoNum type="arabicPeriod"/>
            </a:pPr>
            <a:r>
              <a:rPr lang="en-US" b="1" dirty="0" smtClean="0"/>
              <a:t>Spheres are round in all directions and roll in all directions.</a:t>
            </a:r>
          </a:p>
          <a:p>
            <a:pPr marL="457200" indent="-457200">
              <a:buAutoNum type="arabicPeriod"/>
            </a:pPr>
            <a:r>
              <a:rPr lang="en-US" b="1" dirty="0" smtClean="0"/>
              <a:t>A runway must be high at the start and low at the finish for a sphere to roll the complete length.</a:t>
            </a:r>
          </a:p>
          <a:p>
            <a:pPr marL="457200" indent="-457200">
              <a:buAutoNum type="arabicPeriod"/>
            </a:pPr>
            <a:r>
              <a:rPr lang="en-US" b="1" dirty="0" smtClean="0"/>
              <a:t>Spheres roll down a slope.</a:t>
            </a:r>
          </a:p>
          <a:p>
            <a:pPr>
              <a:buNone/>
            </a:pPr>
            <a:endParaRPr lang="en-US" b="1" dirty="0" smtClean="0"/>
          </a:p>
        </p:txBody>
      </p:sp>
      <p:sp>
        <p:nvSpPr>
          <p:cNvPr id="4" name="Title 3"/>
          <p:cNvSpPr>
            <a:spLocks noGrp="1"/>
          </p:cNvSpPr>
          <p:nvPr>
            <p:ph type="title"/>
          </p:nvPr>
        </p:nvSpPr>
        <p:spPr>
          <a:xfrm>
            <a:off x="0" y="1"/>
            <a:ext cx="8229600" cy="533400"/>
          </a:xfrm>
        </p:spPr>
        <p:txBody>
          <a:bodyPr/>
          <a:lstStyle/>
          <a:p>
            <a:pPr>
              <a:buNone/>
            </a:pPr>
            <a:r>
              <a:rPr lang="en-US" sz="3200" dirty="0" smtClean="0"/>
              <a:t>Investigation 3	Rollers</a:t>
            </a:r>
            <a:endParaRPr lang="en-US" sz="3200" dirty="0"/>
          </a:p>
        </p:txBody>
      </p:sp>
      <p:sp>
        <p:nvSpPr>
          <p:cNvPr id="5" name="Text Placeholder 4"/>
          <p:cNvSpPr>
            <a:spLocks noGrp="1"/>
          </p:cNvSpPr>
          <p:nvPr>
            <p:ph type="body" sz="quarter" idx="13"/>
          </p:nvPr>
        </p:nvSpPr>
        <p:spPr>
          <a:xfrm>
            <a:off x="381000" y="533400"/>
            <a:ext cx="8251200" cy="457200"/>
          </a:xfrm>
        </p:spPr>
        <p:txBody>
          <a:bodyPr>
            <a:noAutofit/>
          </a:bodyPr>
          <a:lstStyle/>
          <a:p>
            <a:r>
              <a:rPr lang="en-US" sz="3600" b="1" dirty="0" smtClean="0"/>
              <a:t>Part 3   Rolling Spheres</a:t>
            </a:r>
            <a:endParaRPr lang="en-US" sz="3600" b="1"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anim calcmode="lin" valueType="num">
                                      <p:cBhvr additive="base">
                                        <p:cTn id="4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
                                            <p:txEl>
                                              <p:pRg st="7" end="7"/>
                                            </p:txEl>
                                          </p:spTgt>
                                        </p:tgtEl>
                                        <p:attrNameLst>
                                          <p:attrName>style.visibility</p:attrName>
                                        </p:attrNameLst>
                                      </p:cBhvr>
                                      <p:to>
                                        <p:strVal val="visible"/>
                                      </p:to>
                                    </p:set>
                                    <p:anim calcmode="lin" valueType="num">
                                      <p:cBhvr additive="base">
                                        <p:cTn id="49"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0" y="1600200"/>
            <a:ext cx="9144000" cy="4876799"/>
          </a:xfrm>
        </p:spPr>
        <p:txBody>
          <a:bodyPr>
            <a:normAutofit fontScale="92500" lnSpcReduction="10000"/>
          </a:bodyPr>
          <a:lstStyle/>
          <a:p>
            <a:pPr>
              <a:buNone/>
            </a:pPr>
            <a:r>
              <a:rPr lang="en-US" b="1" i="1" u="sng" dirty="0" smtClean="0"/>
              <a:t>Important Points to Lesson</a:t>
            </a:r>
            <a:r>
              <a:rPr lang="en-US" b="1" dirty="0" smtClean="0"/>
              <a:t>:</a:t>
            </a:r>
          </a:p>
          <a:p>
            <a:pPr marL="457200" indent="-457200">
              <a:buAutoNum type="arabicPeriod"/>
            </a:pPr>
            <a:r>
              <a:rPr lang="en-US" b="1" dirty="0" smtClean="0"/>
              <a:t>At start review rolling motion of wheels and cups; contrast with shape of a sphere.</a:t>
            </a:r>
          </a:p>
          <a:p>
            <a:pPr marL="457200" indent="-457200">
              <a:buAutoNum type="arabicPeriod"/>
            </a:pPr>
            <a:r>
              <a:rPr lang="en-US" b="1" dirty="0" smtClean="0"/>
              <a:t>Free exploration- challenge students to find out how marbles roll in the runways.</a:t>
            </a:r>
          </a:p>
          <a:p>
            <a:pPr marL="457200" indent="-457200">
              <a:buAutoNum type="arabicPeriod"/>
            </a:pPr>
            <a:r>
              <a:rPr lang="en-US" b="1" dirty="0" smtClean="0"/>
              <a:t>Marble tricks- care with foam runway</a:t>
            </a:r>
          </a:p>
          <a:p>
            <a:pPr marL="457200" indent="-457200">
              <a:buAutoNum type="arabicPeriod"/>
            </a:pPr>
            <a:r>
              <a:rPr lang="en-US" b="1" dirty="0" smtClean="0"/>
              <a:t>Teams of students may work together to connect their runways. Demonstrate how to connect two runways. </a:t>
            </a:r>
          </a:p>
          <a:p>
            <a:pPr marL="457200" indent="-457200">
              <a:buAutoNum type="arabicPeriod"/>
            </a:pPr>
            <a:r>
              <a:rPr lang="en-US" b="1" dirty="0" smtClean="0"/>
              <a:t>Discuss key points before building LONG runway</a:t>
            </a:r>
          </a:p>
          <a:p>
            <a:pPr marL="457200" indent="-457200">
              <a:buAutoNum type="arabicPeriod"/>
            </a:pPr>
            <a:r>
              <a:rPr lang="en-US" b="1" dirty="0" smtClean="0"/>
              <a:t>Keep it trial and error till success is met.</a:t>
            </a:r>
          </a:p>
          <a:p>
            <a:pPr marL="457200" indent="-457200">
              <a:buAutoNum type="arabicPeriod"/>
            </a:pPr>
            <a:r>
              <a:rPr lang="en-US" b="1" dirty="0" smtClean="0"/>
              <a:t>Assess Progress with Marble Runways worksheet</a:t>
            </a:r>
          </a:p>
          <a:p>
            <a:pPr marL="457200" indent="-457200">
              <a:buAutoNum type="arabicPeriod"/>
            </a:pPr>
            <a:r>
              <a:rPr lang="en-US" b="1" dirty="0" smtClean="0"/>
              <a:t>Wrap Up: word bank and concept chart</a:t>
            </a:r>
          </a:p>
          <a:p>
            <a:pPr marL="457200" indent="-457200">
              <a:buAutoNum type="arabicPeriod"/>
            </a:pPr>
            <a:r>
              <a:rPr lang="en-US" b="1" dirty="0" smtClean="0"/>
              <a:t>Science stories </a:t>
            </a:r>
            <a:r>
              <a:rPr lang="en-US" b="1" i="1" dirty="0" smtClean="0"/>
              <a:t>Strings in Motion  </a:t>
            </a:r>
            <a:r>
              <a:rPr lang="en-US" b="1" dirty="0" smtClean="0"/>
              <a:t>FOSS Web animation</a:t>
            </a:r>
          </a:p>
          <a:p>
            <a:pPr marL="457200" indent="-457200">
              <a:buAutoNum type="arabicPeriod"/>
            </a:pPr>
            <a:endParaRPr lang="en-US" b="1" dirty="0" smtClean="0"/>
          </a:p>
          <a:p>
            <a:pPr>
              <a:buNone/>
            </a:pPr>
            <a:endParaRPr lang="en-US" b="1" dirty="0" smtClean="0"/>
          </a:p>
          <a:p>
            <a:pPr>
              <a:buNone/>
            </a:pPr>
            <a:endParaRPr lang="en-US" b="1" dirty="0" smtClean="0"/>
          </a:p>
          <a:p>
            <a:pPr>
              <a:buNone/>
            </a:pPr>
            <a:endParaRPr lang="en-US" b="1" dirty="0" smtClean="0"/>
          </a:p>
        </p:txBody>
      </p:sp>
      <p:sp>
        <p:nvSpPr>
          <p:cNvPr id="4" name="Title 3"/>
          <p:cNvSpPr>
            <a:spLocks noGrp="1"/>
          </p:cNvSpPr>
          <p:nvPr>
            <p:ph type="title"/>
          </p:nvPr>
        </p:nvSpPr>
        <p:spPr>
          <a:xfrm>
            <a:off x="0" y="1"/>
            <a:ext cx="8229600" cy="609600"/>
          </a:xfrm>
        </p:spPr>
        <p:txBody>
          <a:bodyPr/>
          <a:lstStyle/>
          <a:p>
            <a:pPr>
              <a:buNone/>
            </a:pPr>
            <a:r>
              <a:rPr lang="en-US" sz="2800" dirty="0" smtClean="0"/>
              <a:t>Investigation 3	Rollers</a:t>
            </a:r>
            <a:endParaRPr lang="en-US" sz="2800" dirty="0"/>
          </a:p>
        </p:txBody>
      </p:sp>
      <p:sp>
        <p:nvSpPr>
          <p:cNvPr id="5" name="Text Placeholder 4"/>
          <p:cNvSpPr>
            <a:spLocks noGrp="1"/>
          </p:cNvSpPr>
          <p:nvPr>
            <p:ph type="body" sz="quarter" idx="13"/>
          </p:nvPr>
        </p:nvSpPr>
        <p:spPr>
          <a:xfrm>
            <a:off x="0" y="533400"/>
            <a:ext cx="9144000" cy="457200"/>
          </a:xfrm>
        </p:spPr>
        <p:txBody>
          <a:bodyPr>
            <a:noAutofit/>
          </a:bodyPr>
          <a:lstStyle/>
          <a:p>
            <a:r>
              <a:rPr lang="en-US" sz="3600" dirty="0" smtClean="0"/>
              <a:t>Part 3: Rolling Spheres  </a:t>
            </a:r>
            <a:r>
              <a:rPr lang="en-US" sz="2800" b="1" dirty="0" smtClean="0"/>
              <a:t>How can we make a runway system that will keep a marble rolling?</a:t>
            </a:r>
          </a:p>
          <a:p>
            <a:endParaRPr lang="en-US" sz="2800" b="1" i="1"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anim calcmode="lin" valueType="num">
                                      <p:cBhvr additive="base">
                                        <p:cTn id="4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
                                            <p:txEl>
                                              <p:pRg st="7" end="7"/>
                                            </p:txEl>
                                          </p:spTgt>
                                        </p:tgtEl>
                                        <p:attrNameLst>
                                          <p:attrName>style.visibility</p:attrName>
                                        </p:attrNameLst>
                                      </p:cBhvr>
                                      <p:to>
                                        <p:strVal val="visible"/>
                                      </p:to>
                                    </p:set>
                                    <p:anim calcmode="lin" valueType="num">
                                      <p:cBhvr additive="base">
                                        <p:cTn id="49"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
                                            <p:txEl>
                                              <p:pRg st="8" end="8"/>
                                            </p:txEl>
                                          </p:spTgt>
                                        </p:tgtEl>
                                        <p:attrNameLst>
                                          <p:attrName>style.visibility</p:attrName>
                                        </p:attrNameLst>
                                      </p:cBhvr>
                                      <p:to>
                                        <p:strVal val="visible"/>
                                      </p:to>
                                    </p:set>
                                    <p:anim calcmode="lin" valueType="num">
                                      <p:cBhvr additive="base">
                                        <p:cTn id="55"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
                                            <p:txEl>
                                              <p:pRg st="9" end="9"/>
                                            </p:txEl>
                                          </p:spTgt>
                                        </p:tgtEl>
                                        <p:attrNameLst>
                                          <p:attrName>style.visibility</p:attrName>
                                        </p:attrNameLst>
                                      </p:cBhvr>
                                      <p:to>
                                        <p:strVal val="visible"/>
                                      </p:to>
                                    </p:set>
                                    <p:anim calcmode="lin" valueType="num">
                                      <p:cBhvr additive="base">
                                        <p:cTn id="61"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2">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l="31875" t="10000" r="29375" b="5000"/>
          <a:stretch>
            <a:fillRect/>
          </a:stretch>
        </p:blipFill>
        <p:spPr bwMode="auto">
          <a:xfrm>
            <a:off x="2819400" y="0"/>
            <a:ext cx="4724400" cy="6477000"/>
          </a:xfrm>
          <a:prstGeom prst="rect">
            <a:avLst/>
          </a:prstGeom>
          <a:noFill/>
          <a:ln w="9525">
            <a:noFill/>
            <a:miter lim="800000"/>
            <a:headEnd/>
            <a:tailEnd/>
          </a:ln>
        </p:spPr>
      </p:pic>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buNone/>
            </a:pPr>
            <a:r>
              <a:rPr lang="en-US" dirty="0" smtClean="0"/>
              <a:t>Part 1: Trick Crayfish Wrap Up</a:t>
            </a:r>
            <a:endParaRPr lang="en-US" dirty="0"/>
          </a:p>
        </p:txBody>
      </p:sp>
      <p:sp>
        <p:nvSpPr>
          <p:cNvPr id="7" name="Text Placeholder 6"/>
          <p:cNvSpPr>
            <a:spLocks noGrp="1"/>
          </p:cNvSpPr>
          <p:nvPr>
            <p:ph type="body" sz="quarter" idx="13"/>
          </p:nvPr>
        </p:nvSpPr>
        <p:spPr>
          <a:xfrm>
            <a:off x="457200" y="838200"/>
            <a:ext cx="8251200" cy="457200"/>
          </a:xfrm>
        </p:spPr>
        <p:txBody>
          <a:bodyPr/>
          <a:lstStyle/>
          <a:p>
            <a:r>
              <a:rPr lang="en-US" b="1" dirty="0" smtClean="0"/>
              <a:t>Discussion Questions:</a:t>
            </a:r>
            <a:endParaRPr lang="en-US" b="1" dirty="0"/>
          </a:p>
        </p:txBody>
      </p:sp>
      <p:sp>
        <p:nvSpPr>
          <p:cNvPr id="9" name="Text Placeholder 8"/>
          <p:cNvSpPr>
            <a:spLocks noGrp="1"/>
          </p:cNvSpPr>
          <p:nvPr>
            <p:ph type="body" sz="quarter" idx="16"/>
          </p:nvPr>
        </p:nvSpPr>
        <p:spPr>
          <a:xfrm>
            <a:off x="381000" y="1219200"/>
            <a:ext cx="8458200" cy="1828800"/>
          </a:xfrm>
        </p:spPr>
        <p:txBody>
          <a:bodyPr>
            <a:normAutofit/>
          </a:bodyPr>
          <a:lstStyle/>
          <a:p>
            <a:r>
              <a:rPr lang="en-US" sz="2400" dirty="0" smtClean="0"/>
              <a:t>Where should  you  put clothespins on a paper crayfish to get it to balance on its side?</a:t>
            </a:r>
          </a:p>
          <a:p>
            <a:r>
              <a:rPr lang="en-US" sz="2400" dirty="0" smtClean="0"/>
              <a:t>How could you get the crayfish to balance straight up and own on its tail?</a:t>
            </a:r>
            <a:endParaRPr lang="en-US" sz="2400" dirty="0"/>
          </a:p>
        </p:txBody>
      </p:sp>
      <p:sp>
        <p:nvSpPr>
          <p:cNvPr id="10" name="Text Placeholder 9"/>
          <p:cNvSpPr>
            <a:spLocks noGrp="1"/>
          </p:cNvSpPr>
          <p:nvPr>
            <p:ph type="body" sz="quarter" idx="17"/>
          </p:nvPr>
        </p:nvSpPr>
        <p:spPr>
          <a:xfrm>
            <a:off x="381000" y="3200400"/>
            <a:ext cx="8077200" cy="838200"/>
          </a:xfrm>
        </p:spPr>
        <p:txBody>
          <a:bodyPr>
            <a:normAutofit/>
          </a:bodyPr>
          <a:lstStyle/>
          <a:p>
            <a:r>
              <a:rPr lang="en-US" sz="2400" b="1" dirty="0" smtClean="0"/>
              <a:t>Word Bank:  </a:t>
            </a:r>
            <a:r>
              <a:rPr lang="en-US" sz="2400" dirty="0" smtClean="0"/>
              <a:t>crayfish,  balance, clothespin, counterweight</a:t>
            </a:r>
            <a:endParaRPr lang="en-US" sz="2400" dirty="0"/>
          </a:p>
        </p:txBody>
      </p:sp>
      <p:sp>
        <p:nvSpPr>
          <p:cNvPr id="11" name="Text Placeholder 10"/>
          <p:cNvSpPr>
            <a:spLocks noGrp="1"/>
          </p:cNvSpPr>
          <p:nvPr>
            <p:ph type="body" sz="quarter" idx="18"/>
          </p:nvPr>
        </p:nvSpPr>
        <p:spPr>
          <a:xfrm>
            <a:off x="457200" y="3810000"/>
            <a:ext cx="8686800" cy="2057400"/>
          </a:xfrm>
        </p:spPr>
        <p:txBody>
          <a:bodyPr>
            <a:normAutofit lnSpcReduction="10000"/>
          </a:bodyPr>
          <a:lstStyle/>
          <a:p>
            <a:r>
              <a:rPr lang="en-US" sz="2400" b="1" dirty="0" smtClean="0"/>
              <a:t>Content Cha</a:t>
            </a:r>
            <a:r>
              <a:rPr lang="en-US" sz="2400" dirty="0" smtClean="0"/>
              <a:t>rt- lists statements that summarize knowledge acquired from investigations</a:t>
            </a:r>
          </a:p>
          <a:p>
            <a:r>
              <a:rPr lang="en-US" sz="2400" dirty="0" smtClean="0"/>
              <a:t>-  How do you know when something is balanced?</a:t>
            </a:r>
          </a:p>
          <a:p>
            <a:r>
              <a:rPr lang="en-US" sz="2400" dirty="0" smtClean="0"/>
              <a:t>-  Think about all the different ways you balanced the crayfish. Is there anything you noticed that is always the same?</a:t>
            </a:r>
            <a:endParaRPr lang="en-US" sz="2400" dirty="0"/>
          </a:p>
        </p:txBody>
      </p:sp>
      <p:sp>
        <p:nvSpPr>
          <p:cNvPr id="14" name="Left Arrow 13">
            <a:hlinkClick r:id="rId2" action="ppaction://hlinksldjump"/>
          </p:cNvPr>
          <p:cNvSpPr/>
          <p:nvPr/>
        </p:nvSpPr>
        <p:spPr>
          <a:xfrm>
            <a:off x="228600" y="5791200"/>
            <a:ext cx="978408"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 calcmode="lin" valueType="num">
                                      <p:cBhvr additive="base">
                                        <p:cTn id="13"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 calcmode="lin" valueType="num">
                                      <p:cBhvr additive="base">
                                        <p:cTn id="19"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xEl>
                                              <p:pRg st="0" end="0"/>
                                            </p:txEl>
                                          </p:spTgt>
                                        </p:tgtEl>
                                        <p:attrNameLst>
                                          <p:attrName>style.visibility</p:attrName>
                                        </p:attrNameLst>
                                      </p:cBhvr>
                                      <p:to>
                                        <p:strVal val="visible"/>
                                      </p:to>
                                    </p:set>
                                    <p:anim calcmode="lin" valueType="num">
                                      <p:cBhvr additive="base">
                                        <p:cTn id="25"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xEl>
                                              <p:pRg st="1" end="1"/>
                                            </p:txEl>
                                          </p:spTgt>
                                        </p:tgtEl>
                                        <p:attrNameLst>
                                          <p:attrName>style.visibility</p:attrName>
                                        </p:attrNameLst>
                                      </p:cBhvr>
                                      <p:to>
                                        <p:strVal val="visible"/>
                                      </p:to>
                                    </p:set>
                                    <p:anim calcmode="lin" valueType="num">
                                      <p:cBhvr additive="base">
                                        <p:cTn id="31"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xEl>
                                              <p:pRg st="2" end="2"/>
                                            </p:txEl>
                                          </p:spTgt>
                                        </p:tgtEl>
                                        <p:attrNameLst>
                                          <p:attrName>style.visibility</p:attrName>
                                        </p:attrNameLst>
                                      </p:cBhvr>
                                      <p:to>
                                        <p:strVal val="visible"/>
                                      </p:to>
                                    </p:set>
                                    <p:anim calcmode="lin" valueType="num">
                                      <p:cBhvr additive="base">
                                        <p:cTn id="37" dur="500" fill="hold"/>
                                        <p:tgtEl>
                                          <p:spTgt spid="11">
                                            <p:txEl>
                                              <p:pRg st="2" end="2"/>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10" grpId="0" build="p"/>
      <p:bldP spid="11"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l="31250" t="10000" r="31250" b="5000"/>
          <a:stretch>
            <a:fillRect/>
          </a:stretch>
        </p:blipFill>
        <p:spPr bwMode="auto">
          <a:xfrm>
            <a:off x="3429000" y="0"/>
            <a:ext cx="4410635" cy="6248400"/>
          </a:xfrm>
          <a:prstGeom prst="rect">
            <a:avLst/>
          </a:prstGeom>
          <a:noFill/>
          <a:ln w="9525">
            <a:noFill/>
            <a:miter lim="800000"/>
            <a:headEnd/>
            <a:tailEnd/>
          </a:ln>
        </p:spPr>
      </p:pic>
      <p:sp>
        <p:nvSpPr>
          <p:cNvPr id="11" name="TextBox 10"/>
          <p:cNvSpPr txBox="1"/>
          <p:nvPr/>
        </p:nvSpPr>
        <p:spPr>
          <a:xfrm>
            <a:off x="609600" y="838200"/>
            <a:ext cx="2362200" cy="4648200"/>
          </a:xfrm>
          <a:prstGeom prst="rect">
            <a:avLst/>
          </a:prstGeom>
        </p:spPr>
        <p:txBody>
          <a:bodyPr vert="horz" wrap="squar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r>
              <a:rPr kumimoji="0" lang="en-US" sz="2400" b="1" i="0" u="none" strike="noStrike" kern="1200" cap="none" spc="0" normalizeH="0" baseline="0" noProof="0" dirty="0" smtClean="0">
                <a:ln>
                  <a:noFill/>
                </a:ln>
                <a:solidFill>
                  <a:schemeClr val="bg1"/>
                </a:solidFill>
                <a:effectLst/>
                <a:uLnTx/>
                <a:uFillTx/>
                <a:latin typeface="Perpetua" pitchFamily="18" charset="0"/>
                <a:ea typeface="+mj-ea"/>
                <a:cs typeface="+mj-cs"/>
              </a:rPr>
              <a:t>Formative Assessment</a:t>
            </a:r>
          </a:p>
          <a:p>
            <a:pPr marL="0" marR="0" indent="0" algn="l" defTabSz="914400" rtl="0" eaLnBrk="1" fontAlgn="auto" latinLnBrk="0" hangingPunct="1">
              <a:lnSpc>
                <a:spcPct val="100000"/>
              </a:lnSpc>
              <a:spcBef>
                <a:spcPct val="0"/>
              </a:spcBef>
              <a:spcAft>
                <a:spcPts val="0"/>
              </a:spcAft>
              <a:buClrTx/>
              <a:buSzTx/>
              <a:buFontTx/>
              <a:buChar char="-"/>
              <a:tabLst/>
            </a:pPr>
            <a:r>
              <a:rPr lang="en-US" sz="2400" b="1" dirty="0" smtClean="0">
                <a:solidFill>
                  <a:schemeClr val="bg1"/>
                </a:solidFill>
                <a:latin typeface="Perpetua" pitchFamily="18" charset="0"/>
                <a:ea typeface="+mj-ea"/>
                <a:cs typeface="+mj-cs"/>
              </a:rPr>
              <a:t>Part of the shape resting on the stick is the balance point. </a:t>
            </a:r>
          </a:p>
          <a:p>
            <a:pPr marL="0" marR="0" indent="0" algn="l" defTabSz="914400" rtl="0" eaLnBrk="1" fontAlgn="auto" latinLnBrk="0" hangingPunct="1">
              <a:lnSpc>
                <a:spcPct val="100000"/>
              </a:lnSpc>
              <a:spcBef>
                <a:spcPct val="0"/>
              </a:spcBef>
              <a:spcAft>
                <a:spcPts val="0"/>
              </a:spcAft>
              <a:buClrTx/>
              <a:buSzTx/>
              <a:buFontTx/>
              <a:buChar char="-"/>
              <a:tabLst/>
            </a:pPr>
            <a:r>
              <a:rPr lang="en-US" sz="2400" b="1" dirty="0" smtClean="0">
                <a:solidFill>
                  <a:schemeClr val="bg1"/>
                </a:solidFill>
                <a:latin typeface="Perpetua" pitchFamily="18" charset="0"/>
                <a:ea typeface="+mj-ea"/>
                <a:cs typeface="+mj-cs"/>
              </a:rPr>
              <a:t> small black rectangle is end of craft stick </a:t>
            </a:r>
            <a:endParaRPr kumimoji="0" lang="en-US" sz="2400" b="1" i="0" u="none" strike="noStrike" kern="1200" cap="none" spc="0" normalizeH="0" baseline="0" noProof="0" dirty="0" smtClean="0">
              <a:ln>
                <a:noFill/>
              </a:ln>
              <a:solidFill>
                <a:schemeClr val="bg1"/>
              </a:solidFill>
              <a:effectLst/>
              <a:uLnTx/>
              <a:uFillTx/>
              <a:latin typeface="Perpetua" pitchFamily="18" charset="0"/>
              <a:ea typeface="+mj-ea"/>
              <a:cs typeface="+mj-cs"/>
            </a:endParaRPr>
          </a:p>
        </p:txBody>
      </p:sp>
      <p:sp>
        <p:nvSpPr>
          <p:cNvPr id="12" name="Left Arrow 11">
            <a:hlinkClick r:id="rId3" action="ppaction://hlinksldjump"/>
          </p:cNvPr>
          <p:cNvSpPr/>
          <p:nvPr/>
        </p:nvSpPr>
        <p:spPr>
          <a:xfrm>
            <a:off x="228600" y="5791200"/>
            <a:ext cx="978408"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609600"/>
            <a:ext cx="9144000" cy="5562600"/>
          </a:xfrm>
        </p:spPr>
        <p:txBody>
          <a:bodyPr>
            <a:normAutofit fontScale="47500" lnSpcReduction="20000"/>
          </a:bodyPr>
          <a:lstStyle/>
          <a:p>
            <a:pPr>
              <a:buNone/>
            </a:pPr>
            <a:r>
              <a:rPr lang="en-US" sz="4400" dirty="0" smtClean="0"/>
              <a:t>Three Investigations- each with subset of activities</a:t>
            </a:r>
          </a:p>
          <a:p>
            <a:pPr>
              <a:buNone/>
            </a:pPr>
            <a:r>
              <a:rPr lang="en-US" sz="4400" dirty="0" smtClean="0"/>
              <a:t>Designed for students to:</a:t>
            </a:r>
          </a:p>
          <a:p>
            <a:pPr>
              <a:buFont typeface="Wingdings"/>
              <a:buChar char="à"/>
            </a:pPr>
            <a:r>
              <a:rPr lang="en-US" sz="4400" dirty="0" smtClean="0">
                <a:sym typeface="Wingdings" pitchFamily="2" charset="2"/>
              </a:rPr>
              <a:t>Investigate materials constructively during free exploration and in a guided discovery mode.</a:t>
            </a:r>
          </a:p>
          <a:p>
            <a:pPr>
              <a:buFont typeface="Wingdings"/>
              <a:buChar char="à"/>
            </a:pPr>
            <a:r>
              <a:rPr lang="en-US" sz="4400" dirty="0" smtClean="0">
                <a:sym typeface="Wingdings" pitchFamily="2" charset="2"/>
              </a:rPr>
              <a:t>Solve problems through trial and error &amp; develop persistence in tackling a problem.</a:t>
            </a:r>
          </a:p>
          <a:p>
            <a:pPr>
              <a:buFont typeface="Wingdings"/>
              <a:buChar char="à"/>
            </a:pPr>
            <a:r>
              <a:rPr lang="en-US" sz="4400" dirty="0" smtClean="0">
                <a:sym typeface="Wingdings" pitchFamily="2" charset="2"/>
              </a:rPr>
              <a:t>Explore concepts of balance, counterweight, and stability.</a:t>
            </a:r>
          </a:p>
          <a:p>
            <a:pPr>
              <a:buFont typeface="Wingdings"/>
              <a:buChar char="à"/>
            </a:pPr>
            <a:r>
              <a:rPr lang="en-US" sz="4400" dirty="0" smtClean="0">
                <a:sym typeface="Wingdings" pitchFamily="2" charset="2"/>
              </a:rPr>
              <a:t>Observe systems that are unstable and modify them to reach equilibrium.</a:t>
            </a:r>
          </a:p>
          <a:p>
            <a:pPr>
              <a:buFont typeface="Wingdings"/>
              <a:buChar char="à"/>
            </a:pPr>
            <a:r>
              <a:rPr lang="en-US" sz="4400" dirty="0" smtClean="0">
                <a:sym typeface="Wingdings" pitchFamily="2" charset="2"/>
              </a:rPr>
              <a:t>Discover ways to produce rotational motion &amp; construct and observe toys that spin.</a:t>
            </a:r>
          </a:p>
          <a:p>
            <a:pPr>
              <a:buFont typeface="Wingdings"/>
              <a:buChar char="à"/>
            </a:pPr>
            <a:r>
              <a:rPr lang="en-US" sz="4200" dirty="0" smtClean="0">
                <a:sym typeface="Wingdings" pitchFamily="2" charset="2"/>
              </a:rPr>
              <a:t>Explore and describe some of the variables that influence the spinning of objects.</a:t>
            </a:r>
          </a:p>
          <a:p>
            <a:pPr>
              <a:buFont typeface="Wingdings"/>
              <a:buChar char="à"/>
            </a:pPr>
            <a:r>
              <a:rPr lang="en-US" sz="3500" dirty="0" smtClean="0">
                <a:sym typeface="Wingdings" pitchFamily="2" charset="2"/>
              </a:rPr>
              <a:t>Observe and compare rolling systems with different-sized wheels.</a:t>
            </a:r>
          </a:p>
          <a:p>
            <a:pPr>
              <a:buFont typeface="Wingdings"/>
              <a:buChar char="à"/>
            </a:pPr>
            <a:r>
              <a:rPr lang="en-US" sz="3500" dirty="0" smtClean="0">
                <a:sym typeface="Wingdings" pitchFamily="2" charset="2"/>
              </a:rPr>
              <a:t>Explore and describe the motion of rolling spheres.</a:t>
            </a:r>
          </a:p>
          <a:p>
            <a:pPr>
              <a:buFont typeface="Wingdings"/>
              <a:buChar char="à"/>
            </a:pPr>
            <a:r>
              <a:rPr lang="en-US" sz="3500" dirty="0" smtClean="0">
                <a:sym typeface="Wingdings" pitchFamily="2" charset="2"/>
              </a:rPr>
              <a:t>Acquire the vocabulary associated with balance and motion.</a:t>
            </a:r>
          </a:p>
          <a:p>
            <a:pPr>
              <a:buFont typeface="Wingdings"/>
              <a:buChar char="à"/>
            </a:pPr>
            <a:endParaRPr lang="en-US" dirty="0"/>
          </a:p>
        </p:txBody>
      </p:sp>
      <p:sp>
        <p:nvSpPr>
          <p:cNvPr id="4" name="Title 3"/>
          <p:cNvSpPr>
            <a:spLocks noGrp="1"/>
          </p:cNvSpPr>
          <p:nvPr>
            <p:ph type="title"/>
          </p:nvPr>
        </p:nvSpPr>
        <p:spPr>
          <a:xfrm>
            <a:off x="0" y="0"/>
            <a:ext cx="8229600" cy="639763"/>
          </a:xfrm>
        </p:spPr>
        <p:txBody>
          <a:bodyPr/>
          <a:lstStyle/>
          <a:p>
            <a:pPr>
              <a:buNone/>
            </a:pPr>
            <a:r>
              <a:rPr lang="en-US" dirty="0" smtClean="0"/>
              <a:t>Balance and Motion Overview</a:t>
            </a:r>
            <a:endParaRPr lang="en-US"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anim calcmode="lin" valueType="num">
                                      <p:cBhvr additive="base">
                                        <p:cTn id="4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
                                            <p:txEl>
                                              <p:pRg st="7" end="7"/>
                                            </p:txEl>
                                          </p:spTgt>
                                        </p:tgtEl>
                                        <p:attrNameLst>
                                          <p:attrName>style.visibility</p:attrName>
                                        </p:attrNameLst>
                                      </p:cBhvr>
                                      <p:to>
                                        <p:strVal val="visible"/>
                                      </p:to>
                                    </p:set>
                                    <p:anim calcmode="lin" valueType="num">
                                      <p:cBhvr additive="base">
                                        <p:cTn id="49"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
                                            <p:txEl>
                                              <p:pRg st="8" end="8"/>
                                            </p:txEl>
                                          </p:spTgt>
                                        </p:tgtEl>
                                        <p:attrNameLst>
                                          <p:attrName>style.visibility</p:attrName>
                                        </p:attrNameLst>
                                      </p:cBhvr>
                                      <p:to>
                                        <p:strVal val="visible"/>
                                      </p:to>
                                    </p:set>
                                    <p:anim calcmode="lin" valueType="num">
                                      <p:cBhvr additive="base">
                                        <p:cTn id="55"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
                                            <p:txEl>
                                              <p:pRg st="9" end="9"/>
                                            </p:txEl>
                                          </p:spTgt>
                                        </p:tgtEl>
                                        <p:attrNameLst>
                                          <p:attrName>style.visibility</p:attrName>
                                        </p:attrNameLst>
                                      </p:cBhvr>
                                      <p:to>
                                        <p:strVal val="visible"/>
                                      </p:to>
                                    </p:set>
                                    <p:anim calcmode="lin" valueType="num">
                                      <p:cBhvr additive="base">
                                        <p:cTn id="61"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2">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
                                            <p:txEl>
                                              <p:pRg st="10" end="10"/>
                                            </p:txEl>
                                          </p:spTgt>
                                        </p:tgtEl>
                                        <p:attrNameLst>
                                          <p:attrName>style.visibility</p:attrName>
                                        </p:attrNameLst>
                                      </p:cBhvr>
                                      <p:to>
                                        <p:strVal val="visible"/>
                                      </p:to>
                                    </p:set>
                                    <p:anim calcmode="lin" valueType="num">
                                      <p:cBhvr additive="base">
                                        <p:cTn id="67" dur="500" fill="hold"/>
                                        <p:tgtEl>
                                          <p:spTgt spid="2">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2">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304800" y="1143000"/>
            <a:ext cx="4038600" cy="5333999"/>
          </a:xfrm>
        </p:spPr>
        <p:txBody>
          <a:bodyPr>
            <a:normAutofit lnSpcReduction="10000"/>
          </a:bodyPr>
          <a:lstStyle/>
          <a:p>
            <a:pPr>
              <a:buNone/>
            </a:pPr>
            <a:r>
              <a:rPr lang="en-US" b="1" dirty="0" smtClean="0"/>
              <a:t>Science Concepts:</a:t>
            </a:r>
          </a:p>
          <a:p>
            <a:r>
              <a:rPr lang="en-US" dirty="0" smtClean="0"/>
              <a:t>Objects can be balanced in many ways.</a:t>
            </a:r>
          </a:p>
          <a:p>
            <a:r>
              <a:rPr lang="en-US" dirty="0" smtClean="0"/>
              <a:t>Counterweights can help balance an object.</a:t>
            </a:r>
          </a:p>
          <a:p>
            <a:r>
              <a:rPr lang="en-US" dirty="0" smtClean="0"/>
              <a:t>A stable position is one that is steady; the object is not falling over.</a:t>
            </a:r>
          </a:p>
          <a:p>
            <a:r>
              <a:rPr lang="en-US" dirty="0" smtClean="0"/>
              <a:t>The way an object balances can be changed by </a:t>
            </a:r>
            <a:r>
              <a:rPr lang="en-US" dirty="0" err="1" smtClean="0"/>
              <a:t>counterweighting</a:t>
            </a:r>
            <a:r>
              <a:rPr lang="en-US" dirty="0" smtClean="0"/>
              <a:t>.</a:t>
            </a:r>
          </a:p>
          <a:p>
            <a:r>
              <a:rPr lang="en-US" dirty="0" smtClean="0"/>
              <a:t>The position of an object can be described by relating its locations to another object.</a:t>
            </a:r>
            <a:endParaRPr lang="en-US" dirty="0"/>
          </a:p>
        </p:txBody>
      </p:sp>
      <p:sp>
        <p:nvSpPr>
          <p:cNvPr id="3" name="Content Placeholder 2"/>
          <p:cNvSpPr>
            <a:spLocks noGrp="1"/>
          </p:cNvSpPr>
          <p:nvPr>
            <p:ph sz="half" idx="2"/>
          </p:nvPr>
        </p:nvSpPr>
        <p:spPr>
          <a:xfrm>
            <a:off x="4495800" y="1143000"/>
            <a:ext cx="4648200" cy="5105399"/>
          </a:xfrm>
        </p:spPr>
        <p:txBody>
          <a:bodyPr>
            <a:normAutofit fontScale="92500" lnSpcReduction="10000"/>
          </a:bodyPr>
          <a:lstStyle/>
          <a:p>
            <a:pPr>
              <a:buNone/>
            </a:pPr>
            <a:r>
              <a:rPr lang="en-US" sz="2600" b="1" dirty="0" smtClean="0"/>
              <a:t>Purpose:</a:t>
            </a:r>
          </a:p>
          <a:p>
            <a:pPr>
              <a:buNone/>
            </a:pPr>
            <a:r>
              <a:rPr lang="en-US" dirty="0" smtClean="0"/>
              <a:t>Students will…</a:t>
            </a:r>
          </a:p>
          <a:p>
            <a:r>
              <a:rPr lang="en-US" dirty="0" smtClean="0"/>
              <a:t>Discover numerous ways to balance </a:t>
            </a:r>
            <a:r>
              <a:rPr lang="en-US" dirty="0" err="1" smtClean="0"/>
              <a:t>tagboard</a:t>
            </a:r>
            <a:r>
              <a:rPr lang="en-US" dirty="0" smtClean="0"/>
              <a:t> shapes.</a:t>
            </a:r>
          </a:p>
          <a:p>
            <a:r>
              <a:rPr lang="en-US" dirty="0" smtClean="0"/>
              <a:t>Find ways to balance a pencil on its point, in stable positions.</a:t>
            </a:r>
          </a:p>
          <a:p>
            <a:r>
              <a:rPr lang="en-US" dirty="0" smtClean="0"/>
              <a:t>Explore the concepts of balance, counterbalance, counterweight, and stability by balancing </a:t>
            </a:r>
            <a:r>
              <a:rPr lang="en-US" dirty="0" err="1" smtClean="0"/>
              <a:t>tagboard</a:t>
            </a:r>
            <a:r>
              <a:rPr lang="en-US" dirty="0" smtClean="0"/>
              <a:t> shapes, making mobiles, and engaging in other balancing projects.</a:t>
            </a:r>
          </a:p>
          <a:p>
            <a:r>
              <a:rPr lang="en-US" dirty="0" smtClean="0"/>
              <a:t>Communicate observations and comparisons of balanced objects, using precise vocabulary.</a:t>
            </a:r>
            <a:endParaRPr lang="en-US" dirty="0"/>
          </a:p>
        </p:txBody>
      </p:sp>
      <p:sp>
        <p:nvSpPr>
          <p:cNvPr id="4" name="Title 3"/>
          <p:cNvSpPr>
            <a:spLocks noGrp="1"/>
          </p:cNvSpPr>
          <p:nvPr>
            <p:ph type="title"/>
          </p:nvPr>
        </p:nvSpPr>
        <p:spPr/>
        <p:txBody>
          <a:bodyPr/>
          <a:lstStyle/>
          <a:p>
            <a:pPr>
              <a:buNone/>
            </a:pPr>
            <a:r>
              <a:rPr lang="en-US" dirty="0" smtClean="0"/>
              <a:t>Investigation 1     Balance</a:t>
            </a:r>
            <a:endParaRPr lang="en-US" dirty="0"/>
          </a:p>
        </p:txBody>
      </p:sp>
      <p:sp>
        <p:nvSpPr>
          <p:cNvPr id="5" name="Text Placeholder 4"/>
          <p:cNvSpPr>
            <a:spLocks noGrp="1"/>
          </p:cNvSpPr>
          <p:nvPr>
            <p:ph type="body" sz="quarter" idx="13"/>
          </p:nvPr>
        </p:nvSpPr>
        <p:spPr/>
        <p:txBody>
          <a:bodyPr/>
          <a:lstStyle/>
          <a:p>
            <a:r>
              <a:rPr lang="en-US" dirty="0" smtClean="0"/>
              <a:t>Four Parts</a:t>
            </a:r>
            <a:endParaRPr lang="en-US"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 calcmode="lin" valueType="num">
                                      <p:cBhvr additive="base">
                                        <p:cTn id="1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anim calcmode="lin" valueType="num">
                                      <p:cBhvr additive="base">
                                        <p:cTn id="2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2">
                                            <p:txEl>
                                              <p:pRg st="4" end="4"/>
                                            </p:txEl>
                                          </p:spTgt>
                                        </p:tgtEl>
                                        <p:attrNameLst>
                                          <p:attrName>style.visibility</p:attrName>
                                        </p:attrNameLst>
                                      </p:cBhvr>
                                      <p:to>
                                        <p:strVal val="visible"/>
                                      </p:to>
                                    </p:set>
                                    <p:anim calcmode="lin" valueType="num">
                                      <p:cBhvr additive="base">
                                        <p:cTn id="2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
                                            <p:txEl>
                                              <p:pRg st="5" end="5"/>
                                            </p:txEl>
                                          </p:spTgt>
                                        </p:tgtEl>
                                        <p:attrNameLst>
                                          <p:attrName>style.visibility</p:attrName>
                                        </p:attrNameLst>
                                      </p:cBhvr>
                                      <p:to>
                                        <p:strVal val="visible"/>
                                      </p:to>
                                    </p:set>
                                    <p:anim calcmode="lin" valueType="num">
                                      <p:cBhvr additive="base">
                                        <p:cTn id="35"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
                                            <p:txEl>
                                              <p:pRg st="0" end="0"/>
                                            </p:txEl>
                                          </p:spTgt>
                                        </p:tgtEl>
                                        <p:attrNameLst>
                                          <p:attrName>style.visibility</p:attrName>
                                        </p:attrNameLst>
                                      </p:cBhvr>
                                      <p:to>
                                        <p:strVal val="visible"/>
                                      </p:to>
                                    </p:set>
                                    <p:anim calcmode="lin" valueType="num">
                                      <p:cBhvr additive="base">
                                        <p:cTn id="4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0" end="0"/>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
                                            <p:txEl>
                                              <p:pRg st="1" end="1"/>
                                            </p:txEl>
                                          </p:spTgt>
                                        </p:tgtEl>
                                        <p:attrNameLst>
                                          <p:attrName>style.visibility</p:attrName>
                                        </p:attrNameLst>
                                      </p:cBhvr>
                                      <p:to>
                                        <p:strVal val="visible"/>
                                      </p:to>
                                    </p:set>
                                    <p:anim calcmode="lin" valueType="num">
                                      <p:cBhvr additive="base">
                                        <p:cTn id="4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3">
                                            <p:txEl>
                                              <p:pRg st="2" end="2"/>
                                            </p:txEl>
                                          </p:spTgt>
                                        </p:tgtEl>
                                        <p:attrNameLst>
                                          <p:attrName>style.visibility</p:attrName>
                                        </p:attrNameLst>
                                      </p:cBhvr>
                                      <p:to>
                                        <p:strVal val="visible"/>
                                      </p:to>
                                    </p:set>
                                    <p:anim calcmode="lin" valueType="num">
                                      <p:cBhvr additive="base">
                                        <p:cTn id="5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3">
                                            <p:txEl>
                                              <p:pRg st="3" end="3"/>
                                            </p:txEl>
                                          </p:spTgt>
                                        </p:tgtEl>
                                        <p:attrNameLst>
                                          <p:attrName>style.visibility</p:attrName>
                                        </p:attrNameLst>
                                      </p:cBhvr>
                                      <p:to>
                                        <p:strVal val="visible"/>
                                      </p:to>
                                    </p:set>
                                    <p:anim calcmode="lin" valueType="num">
                                      <p:cBhvr additive="base">
                                        <p:cTn id="5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3">
                                            <p:txEl>
                                              <p:pRg st="4" end="4"/>
                                            </p:txEl>
                                          </p:spTgt>
                                        </p:tgtEl>
                                        <p:attrNameLst>
                                          <p:attrName>style.visibility</p:attrName>
                                        </p:attrNameLst>
                                      </p:cBhvr>
                                      <p:to>
                                        <p:strVal val="visible"/>
                                      </p:to>
                                    </p:set>
                                    <p:anim calcmode="lin" valueType="num">
                                      <p:cBhvr additive="base">
                                        <p:cTn id="6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3">
                                            <p:txEl>
                                              <p:pRg st="5" end="5"/>
                                            </p:txEl>
                                          </p:spTgt>
                                        </p:tgtEl>
                                        <p:attrNameLst>
                                          <p:attrName>style.visibility</p:attrName>
                                        </p:attrNameLst>
                                      </p:cBhvr>
                                      <p:to>
                                        <p:strVal val="visible"/>
                                      </p:to>
                                    </p:set>
                                    <p:anim calcmode="lin" valueType="num">
                                      <p:cBhvr additive="base">
                                        <p:cTn id="6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7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lstStyle/>
          <a:p>
            <a:pPr>
              <a:buNone/>
            </a:pPr>
            <a:r>
              <a:rPr lang="en-US" b="1" dirty="0" smtClean="0"/>
              <a:t>Focus:</a:t>
            </a:r>
          </a:p>
          <a:p>
            <a:r>
              <a:rPr lang="en-US" dirty="0" smtClean="0"/>
              <a:t>Objects can be balanced in many ways.</a:t>
            </a:r>
          </a:p>
          <a:p>
            <a:r>
              <a:rPr lang="en-US" dirty="0" smtClean="0"/>
              <a:t>Counterweights can help balance an object.</a:t>
            </a:r>
          </a:p>
          <a:p>
            <a:r>
              <a:rPr lang="en-US" dirty="0" smtClean="0"/>
              <a:t>The way an object balances can be changed by counterbalancing.</a:t>
            </a:r>
            <a:endParaRPr lang="en-US" dirty="0"/>
          </a:p>
        </p:txBody>
      </p:sp>
      <p:sp>
        <p:nvSpPr>
          <p:cNvPr id="3" name="Content Placeholder 2"/>
          <p:cNvSpPr>
            <a:spLocks noGrp="1"/>
          </p:cNvSpPr>
          <p:nvPr>
            <p:ph sz="half" idx="2"/>
          </p:nvPr>
        </p:nvSpPr>
        <p:spPr>
          <a:xfrm>
            <a:off x="4495800" y="1295400"/>
            <a:ext cx="4648200" cy="5029199"/>
          </a:xfrm>
        </p:spPr>
        <p:txBody>
          <a:bodyPr>
            <a:normAutofit/>
          </a:bodyPr>
          <a:lstStyle/>
          <a:p>
            <a:pPr>
              <a:buNone/>
            </a:pPr>
            <a:r>
              <a:rPr lang="en-US" sz="2600" b="1" dirty="0" smtClean="0"/>
              <a:t>Task:</a:t>
            </a:r>
          </a:p>
          <a:p>
            <a:pPr marL="514350" indent="-514350">
              <a:buAutoNum type="arabicPeriod"/>
            </a:pPr>
            <a:r>
              <a:rPr lang="en-US" sz="2600" dirty="0" smtClean="0"/>
              <a:t>Introduce the crayfish</a:t>
            </a:r>
          </a:p>
          <a:p>
            <a:pPr marL="514350" indent="-514350">
              <a:buAutoNum type="arabicPeriod"/>
            </a:pPr>
            <a:r>
              <a:rPr lang="en-US" sz="2600" dirty="0" smtClean="0"/>
              <a:t>Balance on finger</a:t>
            </a:r>
          </a:p>
          <a:p>
            <a:pPr marL="514350" indent="-514350">
              <a:buAutoNum type="arabicPeriod"/>
            </a:pPr>
            <a:r>
              <a:rPr lang="en-US" sz="2600" dirty="0" smtClean="0"/>
              <a:t>Can crayfish be balanced in other ways?</a:t>
            </a:r>
          </a:p>
          <a:p>
            <a:pPr marL="514350" indent="-514350">
              <a:buAutoNum type="arabicPeriod"/>
            </a:pPr>
            <a:r>
              <a:rPr lang="en-US" sz="2600" dirty="0" smtClean="0"/>
              <a:t>Introduce clothespins , allow inquiry, suggest moving pins in different locations.  Get crayfish to balance on its </a:t>
            </a:r>
            <a:r>
              <a:rPr lang="en-US" sz="2600" dirty="0" err="1" smtClean="0"/>
              <a:t>noselike</a:t>
            </a:r>
            <a:r>
              <a:rPr lang="en-US" sz="2600" dirty="0" smtClean="0"/>
              <a:t> projection or rostrum.</a:t>
            </a:r>
          </a:p>
        </p:txBody>
      </p:sp>
      <p:sp>
        <p:nvSpPr>
          <p:cNvPr id="4" name="Title 3"/>
          <p:cNvSpPr>
            <a:spLocks noGrp="1"/>
          </p:cNvSpPr>
          <p:nvPr>
            <p:ph type="title"/>
          </p:nvPr>
        </p:nvSpPr>
        <p:spPr/>
        <p:txBody>
          <a:bodyPr/>
          <a:lstStyle/>
          <a:p>
            <a:pPr>
              <a:buNone/>
            </a:pPr>
            <a:r>
              <a:rPr lang="en-US" dirty="0" smtClean="0"/>
              <a:t>Investigation 1    Balance</a:t>
            </a:r>
            <a:endParaRPr lang="en-US" dirty="0"/>
          </a:p>
        </p:txBody>
      </p:sp>
      <p:sp>
        <p:nvSpPr>
          <p:cNvPr id="5" name="Text Placeholder 4"/>
          <p:cNvSpPr>
            <a:spLocks noGrp="1"/>
          </p:cNvSpPr>
          <p:nvPr>
            <p:ph type="body" sz="quarter" idx="13"/>
          </p:nvPr>
        </p:nvSpPr>
        <p:spPr/>
        <p:txBody>
          <a:bodyPr>
            <a:noAutofit/>
          </a:bodyPr>
          <a:lstStyle/>
          <a:p>
            <a:r>
              <a:rPr lang="en-US" sz="2800" b="1" dirty="0" smtClean="0"/>
              <a:t>Part 1: Trick Crayfish</a:t>
            </a:r>
            <a:endParaRPr lang="en-US" sz="2800" b="1"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 calcmode="lin" valueType="num">
                                      <p:cBhvr additive="base">
                                        <p:cTn id="1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anim calcmode="lin" valueType="num">
                                      <p:cBhvr additive="base">
                                        <p:cTn id="2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0" end="0"/>
                                            </p:txEl>
                                          </p:spTgt>
                                        </p:tgtEl>
                                        <p:attrNameLst>
                                          <p:attrName>style.visibility</p:attrName>
                                        </p:attrNameLst>
                                      </p:cBhvr>
                                      <p:to>
                                        <p:strVal val="visible"/>
                                      </p:to>
                                    </p:set>
                                    <p:anim calcmode="lin" valueType="num">
                                      <p:cBhvr additive="base">
                                        <p:cTn id="2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0" end="0"/>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
                                            <p:txEl>
                                              <p:pRg st="1" end="1"/>
                                            </p:txEl>
                                          </p:spTgt>
                                        </p:tgtEl>
                                        <p:attrNameLst>
                                          <p:attrName>style.visibility</p:attrName>
                                        </p:attrNameLst>
                                      </p:cBhvr>
                                      <p:to>
                                        <p:strVal val="visible"/>
                                      </p:to>
                                    </p:set>
                                    <p:anim calcmode="lin" valueType="num">
                                      <p:cBhvr additive="base">
                                        <p:cTn id="3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
                                            <p:txEl>
                                              <p:pRg st="2" end="2"/>
                                            </p:txEl>
                                          </p:spTgt>
                                        </p:tgtEl>
                                        <p:attrNameLst>
                                          <p:attrName>style.visibility</p:attrName>
                                        </p:attrNameLst>
                                      </p:cBhvr>
                                      <p:to>
                                        <p:strVal val="visible"/>
                                      </p:to>
                                    </p:set>
                                    <p:anim calcmode="lin" valueType="num">
                                      <p:cBhvr additive="base">
                                        <p:cTn id="3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
                                            <p:txEl>
                                              <p:pRg st="3" end="3"/>
                                            </p:txEl>
                                          </p:spTgt>
                                        </p:tgtEl>
                                        <p:attrNameLst>
                                          <p:attrName>style.visibility</p:attrName>
                                        </p:attrNameLst>
                                      </p:cBhvr>
                                      <p:to>
                                        <p:strVal val="visible"/>
                                      </p:to>
                                    </p:set>
                                    <p:anim calcmode="lin" valueType="num">
                                      <p:cBhvr additive="base">
                                        <p:cTn id="4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
                                            <p:txEl>
                                              <p:pRg st="4" end="4"/>
                                            </p:txEl>
                                          </p:spTgt>
                                        </p:tgtEl>
                                        <p:attrNameLst>
                                          <p:attrName>style.visibility</p:attrName>
                                        </p:attrNameLst>
                                      </p:cBhvr>
                                      <p:to>
                                        <p:strVal val="visible"/>
                                      </p:to>
                                    </p:set>
                                    <p:anim calcmode="lin" valueType="num">
                                      <p:cBhvr additive="base">
                                        <p:cTn id="4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a:bodyPr>
          <a:lstStyle/>
          <a:p>
            <a:pPr marL="514350" indent="-514350">
              <a:buNone/>
            </a:pPr>
            <a:r>
              <a:rPr lang="en-US" sz="2600" dirty="0" smtClean="0"/>
              <a:t>5. Call to rug and ask:</a:t>
            </a:r>
          </a:p>
          <a:p>
            <a:pPr marL="514350" indent="-514350">
              <a:buNone/>
            </a:pPr>
            <a:r>
              <a:rPr lang="en-US" sz="2600" dirty="0" smtClean="0"/>
              <a:t>	- What did you do to get the crayfish to balance on its nose?</a:t>
            </a:r>
          </a:p>
          <a:p>
            <a:pPr marL="514350" indent="-514350">
              <a:buNone/>
            </a:pPr>
            <a:r>
              <a:rPr lang="en-US" sz="2600" dirty="0" smtClean="0"/>
              <a:t>	-  Does it matter where you put the clothespins?</a:t>
            </a:r>
          </a:p>
          <a:p>
            <a:pPr marL="514350" indent="-514350">
              <a:buNone/>
            </a:pPr>
            <a:r>
              <a:rPr lang="en-US" sz="2600" dirty="0" smtClean="0"/>
              <a:t>6. Introduce “counterweight”- use to balance in new ways</a:t>
            </a:r>
          </a:p>
          <a:p>
            <a:pPr marL="514350" indent="-514350">
              <a:buNone/>
            </a:pPr>
            <a:r>
              <a:rPr lang="en-US" sz="2600" dirty="0" smtClean="0"/>
              <a:t>7. Challenge students to find new ways to balance their crayfish.</a:t>
            </a:r>
          </a:p>
          <a:p>
            <a:pPr marL="457200" indent="-457200">
              <a:buNone/>
            </a:pPr>
            <a:r>
              <a:rPr lang="en-US" sz="2600" dirty="0" smtClean="0"/>
              <a:t>8.   Wrap Up:</a:t>
            </a:r>
          </a:p>
          <a:p>
            <a:pPr marL="457200" indent="-457200">
              <a:buNone/>
            </a:pPr>
            <a:r>
              <a:rPr lang="en-US" dirty="0" smtClean="0"/>
              <a:t>	- </a:t>
            </a:r>
            <a:r>
              <a:rPr lang="en-US" dirty="0" smtClean="0">
                <a:hlinkClick r:id="rId2" action="ppaction://hlinksldjump"/>
              </a:rPr>
              <a:t>Discussion</a:t>
            </a:r>
            <a:endParaRPr lang="en-US" dirty="0" smtClean="0"/>
          </a:p>
          <a:p>
            <a:pPr marL="457200" indent="-457200">
              <a:buNone/>
            </a:pPr>
            <a:r>
              <a:rPr lang="en-US" dirty="0" smtClean="0"/>
              <a:t>	- Word Bank</a:t>
            </a:r>
          </a:p>
          <a:p>
            <a:pPr marL="457200" indent="-457200">
              <a:buNone/>
            </a:pPr>
            <a:r>
              <a:rPr lang="en-US" dirty="0" smtClean="0"/>
              <a:t>	- Content Chart</a:t>
            </a:r>
            <a:endParaRPr lang="en-US" dirty="0"/>
          </a:p>
        </p:txBody>
      </p:sp>
      <p:sp>
        <p:nvSpPr>
          <p:cNvPr id="8" name="Text Placeholder 7"/>
          <p:cNvSpPr>
            <a:spLocks noGrp="1"/>
          </p:cNvSpPr>
          <p:nvPr>
            <p:ph type="body" sz="quarter" idx="13"/>
          </p:nvPr>
        </p:nvSpPr>
        <p:spPr/>
        <p:txBody>
          <a:bodyPr/>
          <a:lstStyle/>
          <a:p>
            <a:r>
              <a:rPr lang="en-US" dirty="0" smtClean="0"/>
              <a:t>Part One Trick Crayfish</a:t>
            </a:r>
            <a:endParaRPr lang="en-US" dirty="0"/>
          </a:p>
        </p:txBody>
      </p:sp>
      <p:sp>
        <p:nvSpPr>
          <p:cNvPr id="6" name="Title 5"/>
          <p:cNvSpPr>
            <a:spLocks noGrp="1"/>
          </p:cNvSpPr>
          <p:nvPr>
            <p:ph type="title"/>
          </p:nvPr>
        </p:nvSpPr>
        <p:spPr/>
        <p:txBody>
          <a:bodyPr/>
          <a:lstStyle/>
          <a:p>
            <a:pPr>
              <a:buNone/>
            </a:pPr>
            <a:r>
              <a:rPr lang="en-US" dirty="0" smtClean="0"/>
              <a:t>Investigation One: Balance</a:t>
            </a:r>
            <a:endParaRPr lang="en-US" dirty="0"/>
          </a:p>
        </p:txBody>
      </p:sp>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lstStyle/>
          <a:p>
            <a:pPr>
              <a:buNone/>
            </a:pPr>
            <a:r>
              <a:rPr lang="en-US" b="1" dirty="0" smtClean="0"/>
              <a:t>Focus:</a:t>
            </a:r>
          </a:p>
          <a:p>
            <a:r>
              <a:rPr lang="en-US" dirty="0" smtClean="0"/>
              <a:t>A stable position is one that is steady; the object is not falling over.</a:t>
            </a:r>
          </a:p>
          <a:p>
            <a:r>
              <a:rPr lang="en-US" dirty="0" smtClean="0"/>
              <a:t>The place on which an object balances is called the balance point.</a:t>
            </a:r>
          </a:p>
          <a:p>
            <a:r>
              <a:rPr lang="en-US" dirty="0" smtClean="0"/>
              <a:t>Counterweights should be placed low on an object in relation to the balance point.</a:t>
            </a:r>
            <a:endParaRPr lang="en-US" dirty="0"/>
          </a:p>
        </p:txBody>
      </p:sp>
      <p:sp>
        <p:nvSpPr>
          <p:cNvPr id="3" name="Content Placeholder 2"/>
          <p:cNvSpPr>
            <a:spLocks noGrp="1"/>
          </p:cNvSpPr>
          <p:nvPr>
            <p:ph sz="half" idx="2"/>
          </p:nvPr>
        </p:nvSpPr>
        <p:spPr>
          <a:xfrm>
            <a:off x="4495800" y="1295400"/>
            <a:ext cx="4648200" cy="5105399"/>
          </a:xfrm>
        </p:spPr>
        <p:txBody>
          <a:bodyPr>
            <a:normAutofit/>
          </a:bodyPr>
          <a:lstStyle/>
          <a:p>
            <a:pPr>
              <a:buNone/>
            </a:pPr>
            <a:r>
              <a:rPr lang="en-US" b="1" dirty="0" smtClean="0"/>
              <a:t>Tasks:</a:t>
            </a:r>
          </a:p>
          <a:p>
            <a:pPr marL="457200" indent="-457200">
              <a:buAutoNum type="arabicPeriod"/>
            </a:pPr>
            <a:r>
              <a:rPr lang="en-US" dirty="0" smtClean="0"/>
              <a:t>Revisit balancing of crayfish- introduce as a stable position; demonstrate what happens with a gentle push</a:t>
            </a:r>
          </a:p>
          <a:p>
            <a:pPr marL="457200" indent="-457200">
              <a:buAutoNum type="arabicPeriod"/>
            </a:pPr>
            <a:r>
              <a:rPr lang="en-US" dirty="0" smtClean="0"/>
              <a:t>Introduce new shapes- challenge to balance shapes on end of craft stick rather than finger</a:t>
            </a:r>
          </a:p>
          <a:p>
            <a:pPr marL="457200" indent="-457200">
              <a:buAutoNum type="arabicPeriod"/>
            </a:pPr>
            <a:r>
              <a:rPr lang="en-US" dirty="0" smtClean="0"/>
              <a:t>Discover stable &amp; unstable positions using one/two clothespins with each shape.</a:t>
            </a:r>
          </a:p>
        </p:txBody>
      </p:sp>
      <p:sp>
        <p:nvSpPr>
          <p:cNvPr id="4" name="Title 3"/>
          <p:cNvSpPr>
            <a:spLocks noGrp="1"/>
          </p:cNvSpPr>
          <p:nvPr>
            <p:ph type="title"/>
          </p:nvPr>
        </p:nvSpPr>
        <p:spPr/>
        <p:txBody>
          <a:bodyPr/>
          <a:lstStyle/>
          <a:p>
            <a:pPr>
              <a:buNone/>
            </a:pPr>
            <a:r>
              <a:rPr lang="en-US" dirty="0" smtClean="0"/>
              <a:t>Investigation 1	Balance</a:t>
            </a:r>
            <a:endParaRPr lang="en-US" dirty="0"/>
          </a:p>
        </p:txBody>
      </p:sp>
      <p:sp>
        <p:nvSpPr>
          <p:cNvPr id="5" name="Text Placeholder 4"/>
          <p:cNvSpPr>
            <a:spLocks noGrp="1"/>
          </p:cNvSpPr>
          <p:nvPr>
            <p:ph type="body" sz="quarter" idx="13"/>
          </p:nvPr>
        </p:nvSpPr>
        <p:spPr/>
        <p:txBody>
          <a:bodyPr>
            <a:noAutofit/>
          </a:bodyPr>
          <a:lstStyle/>
          <a:p>
            <a:r>
              <a:rPr lang="en-US" sz="2800" b="1" dirty="0" smtClean="0"/>
              <a:t>Part 2: Triangle and Arch</a:t>
            </a:r>
            <a:endParaRPr lang="en-US" sz="2800" b="1"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 calcmode="lin" valueType="num">
                                      <p:cBhvr additive="base">
                                        <p:cTn id="1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anim calcmode="lin" valueType="num">
                                      <p:cBhvr additive="base">
                                        <p:cTn id="2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0" end="0"/>
                                            </p:txEl>
                                          </p:spTgt>
                                        </p:tgtEl>
                                        <p:attrNameLst>
                                          <p:attrName>style.visibility</p:attrName>
                                        </p:attrNameLst>
                                      </p:cBhvr>
                                      <p:to>
                                        <p:strVal val="visible"/>
                                      </p:to>
                                    </p:set>
                                    <p:anim calcmode="lin" valueType="num">
                                      <p:cBhvr additive="base">
                                        <p:cTn id="2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0" end="0"/>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
                                            <p:txEl>
                                              <p:pRg st="1" end="1"/>
                                            </p:txEl>
                                          </p:spTgt>
                                        </p:tgtEl>
                                        <p:attrNameLst>
                                          <p:attrName>style.visibility</p:attrName>
                                        </p:attrNameLst>
                                      </p:cBhvr>
                                      <p:to>
                                        <p:strVal val="visible"/>
                                      </p:to>
                                    </p:set>
                                    <p:anim calcmode="lin" valueType="num">
                                      <p:cBhvr additive="base">
                                        <p:cTn id="3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3">
                                            <p:txEl>
                                              <p:pRg st="2" end="2"/>
                                            </p:txEl>
                                          </p:spTgt>
                                        </p:tgtEl>
                                        <p:attrNameLst>
                                          <p:attrName>style.visibility</p:attrName>
                                        </p:attrNameLst>
                                      </p:cBhvr>
                                      <p:to>
                                        <p:strVal val="visible"/>
                                      </p:to>
                                    </p:set>
                                    <p:anim calcmode="lin" valueType="num">
                                      <p:cBhvr additive="base">
                                        <p:cTn id="3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3">
                                            <p:txEl>
                                              <p:pRg st="3" end="3"/>
                                            </p:txEl>
                                          </p:spTgt>
                                        </p:tgtEl>
                                        <p:attrNameLst>
                                          <p:attrName>style.visibility</p:attrName>
                                        </p:attrNameLst>
                                      </p:cBhvr>
                                      <p:to>
                                        <p:strVal val="visible"/>
                                      </p:to>
                                    </p:set>
                                    <p:anim calcmode="lin" valueType="num">
                                      <p:cBhvr additive="base">
                                        <p:cTn id="4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0" y="1295400"/>
            <a:ext cx="4343400" cy="5105399"/>
          </a:xfrm>
        </p:spPr>
        <p:txBody>
          <a:bodyPr>
            <a:normAutofit/>
          </a:bodyPr>
          <a:lstStyle/>
          <a:p>
            <a:pPr>
              <a:buNone/>
            </a:pPr>
            <a:r>
              <a:rPr lang="en-US" dirty="0" smtClean="0"/>
              <a:t>4. Ask:</a:t>
            </a:r>
          </a:p>
          <a:p>
            <a:pPr>
              <a:buFontTx/>
              <a:buChar char="-"/>
            </a:pPr>
            <a:r>
              <a:rPr lang="en-US" dirty="0" smtClean="0"/>
              <a:t>Can you get it to balance another way?</a:t>
            </a:r>
          </a:p>
          <a:p>
            <a:pPr>
              <a:buFontTx/>
              <a:buChar char="-"/>
            </a:pPr>
            <a:r>
              <a:rPr lang="en-US" dirty="0" smtClean="0"/>
              <a:t>How many ways can you make a stable position using only one clothespin for a counterweight?</a:t>
            </a:r>
          </a:p>
          <a:p>
            <a:pPr>
              <a:buFontTx/>
              <a:buChar char="-"/>
            </a:pPr>
            <a:r>
              <a:rPr lang="en-US" dirty="0" smtClean="0"/>
              <a:t>Can you balance both objects at the same time?</a:t>
            </a:r>
          </a:p>
          <a:p>
            <a:pPr>
              <a:buFontTx/>
              <a:buChar char="-"/>
            </a:pPr>
            <a:r>
              <a:rPr lang="en-US" dirty="0" smtClean="0"/>
              <a:t>Try working with a partner, together can you find new ways to make stable balanced systems?</a:t>
            </a:r>
          </a:p>
        </p:txBody>
      </p:sp>
      <p:sp>
        <p:nvSpPr>
          <p:cNvPr id="3" name="Content Placeholder 2"/>
          <p:cNvSpPr>
            <a:spLocks noGrp="1"/>
          </p:cNvSpPr>
          <p:nvPr>
            <p:ph sz="half" idx="2"/>
          </p:nvPr>
        </p:nvSpPr>
        <p:spPr>
          <a:xfrm>
            <a:off x="4495800" y="1295400"/>
            <a:ext cx="4648200" cy="5029199"/>
          </a:xfrm>
        </p:spPr>
        <p:txBody>
          <a:bodyPr>
            <a:normAutofit lnSpcReduction="10000"/>
          </a:bodyPr>
          <a:lstStyle/>
          <a:p>
            <a:pPr>
              <a:buNone/>
            </a:pPr>
            <a:r>
              <a:rPr lang="en-US" dirty="0" smtClean="0"/>
              <a:t>5. Assess Progress :</a:t>
            </a:r>
          </a:p>
          <a:p>
            <a:pPr>
              <a:buFontTx/>
              <a:buChar char="-"/>
            </a:pPr>
            <a:r>
              <a:rPr lang="en-US" dirty="0" smtClean="0"/>
              <a:t>Use </a:t>
            </a:r>
            <a:r>
              <a:rPr lang="en-US" dirty="0" smtClean="0">
                <a:hlinkClick r:id="rId2" action="ppaction://hlinksldjump"/>
              </a:rPr>
              <a:t>Stable Positions Sheet</a:t>
            </a:r>
            <a:endParaRPr lang="en-US" dirty="0" smtClean="0"/>
          </a:p>
          <a:p>
            <a:pPr>
              <a:buFontTx/>
              <a:buChar char="-"/>
            </a:pPr>
            <a:endParaRPr lang="en-US" dirty="0" smtClean="0"/>
          </a:p>
          <a:p>
            <a:pPr>
              <a:buFontTx/>
              <a:buChar char="-"/>
            </a:pPr>
            <a:r>
              <a:rPr lang="en-US" dirty="0" smtClean="0"/>
              <a:t> If needed, redistribute materials and allow students to set up the systems shown in the pictures to see if they are stable</a:t>
            </a:r>
          </a:p>
          <a:p>
            <a:pPr>
              <a:buNone/>
            </a:pPr>
            <a:r>
              <a:rPr lang="en-US" dirty="0" smtClean="0"/>
              <a:t>6. Wrap Up:</a:t>
            </a:r>
          </a:p>
          <a:p>
            <a:pPr>
              <a:buFontTx/>
              <a:buChar char="-"/>
            </a:pPr>
            <a:r>
              <a:rPr lang="en-US" b="1" dirty="0" smtClean="0"/>
              <a:t>Word bank- </a:t>
            </a:r>
            <a:r>
              <a:rPr lang="en-US" dirty="0" smtClean="0"/>
              <a:t>stable, arch, triangle, balance point</a:t>
            </a:r>
          </a:p>
          <a:p>
            <a:pPr>
              <a:buFontTx/>
              <a:buChar char="-"/>
            </a:pPr>
            <a:r>
              <a:rPr lang="en-US" b="1" dirty="0" smtClean="0"/>
              <a:t>Concept Chart- </a:t>
            </a:r>
            <a:r>
              <a:rPr lang="en-US" dirty="0" smtClean="0"/>
              <a:t>How can you tell by looking at a picture if it is a stable system?</a:t>
            </a:r>
          </a:p>
        </p:txBody>
      </p:sp>
      <p:sp>
        <p:nvSpPr>
          <p:cNvPr id="4" name="Title 3"/>
          <p:cNvSpPr>
            <a:spLocks noGrp="1"/>
          </p:cNvSpPr>
          <p:nvPr>
            <p:ph type="title"/>
          </p:nvPr>
        </p:nvSpPr>
        <p:spPr/>
        <p:txBody>
          <a:bodyPr/>
          <a:lstStyle/>
          <a:p>
            <a:pPr>
              <a:buNone/>
            </a:pPr>
            <a:r>
              <a:rPr lang="en-US" dirty="0" smtClean="0"/>
              <a:t>Investigation 1	Balance</a:t>
            </a:r>
            <a:endParaRPr lang="en-US" dirty="0"/>
          </a:p>
        </p:txBody>
      </p:sp>
      <p:sp>
        <p:nvSpPr>
          <p:cNvPr id="5" name="Text Placeholder 4"/>
          <p:cNvSpPr>
            <a:spLocks noGrp="1"/>
          </p:cNvSpPr>
          <p:nvPr>
            <p:ph type="body" sz="quarter" idx="13"/>
          </p:nvPr>
        </p:nvSpPr>
        <p:spPr/>
        <p:txBody>
          <a:bodyPr>
            <a:noAutofit/>
          </a:bodyPr>
          <a:lstStyle/>
          <a:p>
            <a:r>
              <a:rPr lang="en-US" sz="2800" b="1" dirty="0" smtClean="0"/>
              <a:t>Part 2:  Triangle and Arch</a:t>
            </a:r>
            <a:endParaRPr lang="en-US" sz="2800" b="1"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0" end="0"/>
                                            </p:txEl>
                                          </p:spTgt>
                                        </p:tgtEl>
                                        <p:attrNameLst>
                                          <p:attrName>style.visibility</p:attrName>
                                        </p:attrNameLst>
                                      </p:cBhvr>
                                      <p:to>
                                        <p:strVal val="visible"/>
                                      </p:to>
                                    </p:set>
                                    <p:anim calcmode="lin" valueType="num">
                                      <p:cBhvr additive="base">
                                        <p:cTn id="3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1" end="1"/>
                                            </p:txEl>
                                          </p:spTgt>
                                        </p:tgtEl>
                                        <p:attrNameLst>
                                          <p:attrName>style.visibility</p:attrName>
                                        </p:attrNameLst>
                                      </p:cBhvr>
                                      <p:to>
                                        <p:strVal val="visible"/>
                                      </p:to>
                                    </p:set>
                                    <p:anim calcmode="lin" valueType="num">
                                      <p:cBhvr additive="base">
                                        <p:cTn id="4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3" end="3"/>
                                            </p:txEl>
                                          </p:spTgt>
                                        </p:tgtEl>
                                        <p:attrNameLst>
                                          <p:attrName>style.visibility</p:attrName>
                                        </p:attrNameLst>
                                      </p:cBhvr>
                                      <p:to>
                                        <p:strVal val="visible"/>
                                      </p:to>
                                    </p:set>
                                    <p:anim calcmode="lin" valueType="num">
                                      <p:cBhvr additive="base">
                                        <p:cTn id="4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4" end="4"/>
                                            </p:txEl>
                                          </p:spTgt>
                                        </p:tgtEl>
                                        <p:attrNameLst>
                                          <p:attrName>style.visibility</p:attrName>
                                        </p:attrNameLst>
                                      </p:cBhvr>
                                      <p:to>
                                        <p:strVal val="visible"/>
                                      </p:to>
                                    </p:set>
                                    <p:anim calcmode="lin" valueType="num">
                                      <p:cBhvr additive="base">
                                        <p:cTn id="5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5" end="5"/>
                                            </p:txEl>
                                          </p:spTgt>
                                        </p:tgtEl>
                                        <p:attrNameLst>
                                          <p:attrName>style.visibility</p:attrName>
                                        </p:attrNameLst>
                                      </p:cBhvr>
                                      <p:to>
                                        <p:strVal val="visible"/>
                                      </p:to>
                                    </p:set>
                                    <p:anim calcmode="lin" valueType="num">
                                      <p:cBhvr additive="base">
                                        <p:cTn id="6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6" end="6"/>
                                            </p:txEl>
                                          </p:spTgt>
                                        </p:tgtEl>
                                        <p:attrNameLst>
                                          <p:attrName>style.visibility</p:attrName>
                                        </p:attrNameLst>
                                      </p:cBhvr>
                                      <p:to>
                                        <p:strVal val="visible"/>
                                      </p:to>
                                    </p:set>
                                    <p:anim calcmode="lin" valueType="num">
                                      <p:cBhvr additive="base">
                                        <p:cTn id="6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0" y="1219200"/>
            <a:ext cx="4038600" cy="4525964"/>
          </a:xfrm>
        </p:spPr>
        <p:txBody>
          <a:bodyPr/>
          <a:lstStyle/>
          <a:p>
            <a:pPr>
              <a:buNone/>
            </a:pPr>
            <a:r>
              <a:rPr lang="en-US" b="1" dirty="0" smtClean="0"/>
              <a:t>Focus:</a:t>
            </a:r>
          </a:p>
          <a:p>
            <a:r>
              <a:rPr lang="en-US" dirty="0" smtClean="0"/>
              <a:t>Counterweights should be placed low on an object in relation to the balance point.</a:t>
            </a:r>
          </a:p>
          <a:p>
            <a:r>
              <a:rPr lang="en-US" dirty="0" smtClean="0"/>
              <a:t>The position of an object can be described by relating its location to another object.</a:t>
            </a:r>
            <a:endParaRPr lang="en-US" dirty="0"/>
          </a:p>
        </p:txBody>
      </p:sp>
      <p:sp>
        <p:nvSpPr>
          <p:cNvPr id="3" name="Content Placeholder 2"/>
          <p:cNvSpPr>
            <a:spLocks noGrp="1"/>
          </p:cNvSpPr>
          <p:nvPr>
            <p:ph sz="half" idx="2"/>
          </p:nvPr>
        </p:nvSpPr>
        <p:spPr>
          <a:xfrm>
            <a:off x="4038600" y="1219200"/>
            <a:ext cx="5105400" cy="5257799"/>
          </a:xfrm>
        </p:spPr>
        <p:txBody>
          <a:bodyPr>
            <a:normAutofit lnSpcReduction="10000"/>
          </a:bodyPr>
          <a:lstStyle/>
          <a:p>
            <a:pPr>
              <a:buNone/>
            </a:pPr>
            <a:r>
              <a:rPr lang="en-US" b="1" dirty="0" smtClean="0"/>
              <a:t>Tasks:</a:t>
            </a:r>
          </a:p>
          <a:p>
            <a:pPr marL="457200" indent="-457200">
              <a:buAutoNum type="arabicPeriod"/>
            </a:pPr>
            <a:r>
              <a:rPr lang="en-US" sz="2200" dirty="0" smtClean="0"/>
              <a:t>Review Part 2- recall stable systems and to think about where clothespins were put.</a:t>
            </a:r>
          </a:p>
          <a:p>
            <a:pPr marL="457200" indent="-457200">
              <a:buAutoNum type="arabicPeriod"/>
            </a:pPr>
            <a:r>
              <a:rPr lang="en-US" sz="2200" dirty="0" smtClean="0"/>
              <a:t>Challenge students to balance </a:t>
            </a:r>
            <a:r>
              <a:rPr lang="en-US" sz="2200" dirty="0" err="1" smtClean="0"/>
              <a:t>tagboard</a:t>
            </a:r>
            <a:r>
              <a:rPr lang="en-US" sz="2200" dirty="0" smtClean="0"/>
              <a:t> pencil on craft stick using clothespins;  remind students to test stability.</a:t>
            </a:r>
          </a:p>
          <a:p>
            <a:pPr marL="457200" indent="-457200">
              <a:buAutoNum type="arabicPeriod"/>
            </a:pPr>
            <a:r>
              <a:rPr lang="en-US" sz="2200" dirty="0" smtClean="0"/>
              <a:t>Call to rug- discuss balancing , ask:</a:t>
            </a:r>
          </a:p>
          <a:p>
            <a:pPr marL="457200" indent="-457200">
              <a:buFontTx/>
              <a:buChar char="-"/>
            </a:pPr>
            <a:r>
              <a:rPr lang="en-US" sz="2200" dirty="0" smtClean="0"/>
              <a:t>Where did you put the clothespins to get a stable system?</a:t>
            </a:r>
          </a:p>
          <a:p>
            <a:pPr marL="457200" indent="-457200">
              <a:buFontTx/>
              <a:buChar char="-"/>
            </a:pPr>
            <a:r>
              <a:rPr lang="en-US" sz="2200" dirty="0" smtClean="0"/>
              <a:t>Can you get a stable system using no clothespins? One? Two?</a:t>
            </a:r>
          </a:p>
          <a:p>
            <a:pPr marL="457200" indent="-457200">
              <a:buFontTx/>
              <a:buChar char="-"/>
            </a:pPr>
            <a:r>
              <a:rPr lang="en-US" sz="2200" dirty="0" smtClean="0"/>
              <a:t>Where did you place the counterweights to get a stable system?</a:t>
            </a:r>
          </a:p>
          <a:p>
            <a:pPr marL="457200" indent="-457200">
              <a:buFontTx/>
              <a:buChar char="-"/>
            </a:pPr>
            <a:endParaRPr lang="en-US" sz="2200" dirty="0" smtClean="0"/>
          </a:p>
          <a:p>
            <a:pPr marL="457200" indent="-457200">
              <a:buFontTx/>
              <a:buChar char="-"/>
            </a:pPr>
            <a:endParaRPr lang="en-US" dirty="0" smtClean="0"/>
          </a:p>
          <a:p>
            <a:pPr marL="457200" indent="-457200">
              <a:buAutoNum type="arabicPeriod"/>
            </a:pPr>
            <a:endParaRPr lang="en-US" dirty="0" smtClean="0"/>
          </a:p>
          <a:p>
            <a:pPr marL="457200" indent="-457200">
              <a:buAutoNum type="arabicPeriod"/>
            </a:pPr>
            <a:endParaRPr lang="en-US" dirty="0" smtClean="0"/>
          </a:p>
          <a:p>
            <a:pPr marL="457200" indent="-457200">
              <a:buAutoNum type="arabicPeriod"/>
            </a:pPr>
            <a:endParaRPr lang="en-US" dirty="0"/>
          </a:p>
        </p:txBody>
      </p:sp>
      <p:sp>
        <p:nvSpPr>
          <p:cNvPr id="4" name="Title 3"/>
          <p:cNvSpPr>
            <a:spLocks noGrp="1"/>
          </p:cNvSpPr>
          <p:nvPr>
            <p:ph type="title"/>
          </p:nvPr>
        </p:nvSpPr>
        <p:spPr/>
        <p:txBody>
          <a:bodyPr/>
          <a:lstStyle/>
          <a:p>
            <a:pPr>
              <a:buNone/>
            </a:pPr>
            <a:r>
              <a:rPr lang="en-US" dirty="0" smtClean="0"/>
              <a:t>Investigation 1	Balance</a:t>
            </a:r>
            <a:endParaRPr lang="en-US" dirty="0"/>
          </a:p>
        </p:txBody>
      </p:sp>
      <p:sp>
        <p:nvSpPr>
          <p:cNvPr id="5" name="Text Placeholder 4"/>
          <p:cNvSpPr>
            <a:spLocks noGrp="1"/>
          </p:cNvSpPr>
          <p:nvPr>
            <p:ph type="body" sz="quarter" idx="13"/>
          </p:nvPr>
        </p:nvSpPr>
        <p:spPr/>
        <p:txBody>
          <a:bodyPr/>
          <a:lstStyle/>
          <a:p>
            <a:r>
              <a:rPr lang="en-US" b="1" dirty="0" smtClean="0"/>
              <a:t>Part 3: The Pencil Trick</a:t>
            </a:r>
            <a:endParaRPr lang="en-US" b="1"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 calcmode="lin" valueType="num">
                                      <p:cBhvr additive="base">
                                        <p:cTn id="1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 calcmode="lin" valueType="num">
                                      <p:cBhvr additive="base">
                                        <p:cTn id="2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1" end="1"/>
                                            </p:txEl>
                                          </p:spTgt>
                                        </p:tgtEl>
                                        <p:attrNameLst>
                                          <p:attrName>style.visibility</p:attrName>
                                        </p:attrNameLst>
                                      </p:cBhvr>
                                      <p:to>
                                        <p:strVal val="visible"/>
                                      </p:to>
                                    </p:set>
                                    <p:anim calcmode="lin" valueType="num">
                                      <p:cBhvr additive="base">
                                        <p:cTn id="2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anim calcmode="lin" valueType="num">
                                      <p:cBhvr additive="base">
                                        <p:cTn id="3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
                                            <p:txEl>
                                              <p:pRg st="3" end="3"/>
                                            </p:txEl>
                                          </p:spTgt>
                                        </p:tgtEl>
                                        <p:attrNameLst>
                                          <p:attrName>style.visibility</p:attrName>
                                        </p:attrNameLst>
                                      </p:cBhvr>
                                      <p:to>
                                        <p:strVal val="visible"/>
                                      </p:to>
                                    </p:set>
                                    <p:anim calcmode="lin" valueType="num">
                                      <p:cBhvr additive="base">
                                        <p:cTn id="4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3">
                                            <p:txEl>
                                              <p:pRg st="4" end="4"/>
                                            </p:txEl>
                                          </p:spTgt>
                                        </p:tgtEl>
                                        <p:attrNameLst>
                                          <p:attrName>style.visibility</p:attrName>
                                        </p:attrNameLst>
                                      </p:cBhvr>
                                      <p:to>
                                        <p:strVal val="visible"/>
                                      </p:to>
                                    </p:set>
                                    <p:anim calcmode="lin" valueType="num">
                                      <p:cBhvr additive="base">
                                        <p:cTn id="4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3">
                                            <p:txEl>
                                              <p:pRg st="5" end="5"/>
                                            </p:txEl>
                                          </p:spTgt>
                                        </p:tgtEl>
                                        <p:attrNameLst>
                                          <p:attrName>style.visibility</p:attrName>
                                        </p:attrNameLst>
                                      </p:cBhvr>
                                      <p:to>
                                        <p:strVal val="visible"/>
                                      </p:to>
                                    </p:set>
                                    <p:anim calcmode="lin" valueType="num">
                                      <p:cBhvr additive="base">
                                        <p:cTn id="5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3">
                                            <p:txEl>
                                              <p:pRg st="6" end="6"/>
                                            </p:txEl>
                                          </p:spTgt>
                                        </p:tgtEl>
                                        <p:attrNameLst>
                                          <p:attrName>style.visibility</p:attrName>
                                        </p:attrNameLst>
                                      </p:cBhvr>
                                      <p:to>
                                        <p:strVal val="visible"/>
                                      </p:to>
                                    </p:set>
                                    <p:anim calcmode="lin" valueType="num">
                                      <p:cBhvr additive="base">
                                        <p:cTn id="5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3" grpId="0" uiExpand="1" build="p"/>
    </p:bldLst>
  </p:timing>
</p:sld>
</file>

<file path=ppt/theme/theme1.xml><?xml version="1.0" encoding="utf-8"?>
<a:theme xmlns:a="http://schemas.openxmlformats.org/drawingml/2006/main" name="www.PresenterMedia.com - the chalkboard">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marL="0" marR="0" indent="0" algn="l" defTabSz="914400" rtl="0" eaLnBrk="1" fontAlgn="auto" latinLnBrk="0" hangingPunct="1">
          <a:lnSpc>
            <a:spcPct val="100000"/>
          </a:lnSpc>
          <a:spcBef>
            <a:spcPct val="0"/>
          </a:spcBef>
          <a:spcAft>
            <a:spcPts val="0"/>
          </a:spcAft>
          <a:buClrTx/>
          <a:buSzTx/>
          <a:buFontTx/>
          <a:buNone/>
          <a:tabLst/>
          <a:defRPr kumimoji="0" sz="2400" b="0" i="0" u="none" strike="noStrike" kern="1200" cap="none" spc="0" normalizeH="0" baseline="0" noProof="0" dirty="0" smtClean="0">
            <a:ln>
              <a:noFill/>
            </a:ln>
            <a:solidFill>
              <a:schemeClr val="tx1"/>
            </a:solidFill>
            <a:effectLst/>
            <a:uLnTx/>
            <a:uFillTx/>
            <a:latin typeface="Perpetua" pitchFamily="18" charset="0"/>
            <a:ea typeface="+mj-ea"/>
            <a:cs typeface="+mj-cs"/>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1497</TotalTime>
  <Words>2337</Words>
  <Application>Microsoft Office PowerPoint</Application>
  <PresentationFormat>On-screen Show (4:3)</PresentationFormat>
  <Paragraphs>289</Paragraphs>
  <Slides>29</Slides>
  <Notes>2</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www.PresenterMedia.com - the chalkboard</vt:lpstr>
      <vt:lpstr>Exploring Science Concepts Unit: Physical Science Strand E Forces and Motion</vt:lpstr>
      <vt:lpstr>FOSS Instructional Pedagogies </vt:lpstr>
      <vt:lpstr>Balance and Motion Overview</vt:lpstr>
      <vt:lpstr>Investigation 1     Balance</vt:lpstr>
      <vt:lpstr>Investigation 1    Balance</vt:lpstr>
      <vt:lpstr>Investigation One: Balance</vt:lpstr>
      <vt:lpstr>Investigation 1 Balance</vt:lpstr>
      <vt:lpstr>Investigation 1 Balance</vt:lpstr>
      <vt:lpstr>Investigation 1 Balance</vt:lpstr>
      <vt:lpstr>Investigation 1 Balance</vt:lpstr>
      <vt:lpstr>What we learned from  Investigation 1 Balance  </vt:lpstr>
      <vt:lpstr>Investigation 2 Spinners  </vt:lpstr>
      <vt:lpstr>Investigation 2 Spinners</vt:lpstr>
      <vt:lpstr>Investigation 2 Spinners</vt:lpstr>
      <vt:lpstr>Investigation 2 Spinners</vt:lpstr>
      <vt:lpstr>Investigation 2 Spinners</vt:lpstr>
      <vt:lpstr>Investigation 2 Spinners</vt:lpstr>
      <vt:lpstr>Investigation 2 Spinners</vt:lpstr>
      <vt:lpstr>Investigation 3 Rollers  </vt:lpstr>
      <vt:lpstr>Investigation 3 Rollers</vt:lpstr>
      <vt:lpstr>Slide 21</vt:lpstr>
      <vt:lpstr>Investigation 3 Rollers</vt:lpstr>
      <vt:lpstr>Investigation 3 Rollers</vt:lpstr>
      <vt:lpstr>Investigation 3 Rollers</vt:lpstr>
      <vt:lpstr>Investigation 3 Rollers</vt:lpstr>
      <vt:lpstr>Investigation 3 Rollers</vt:lpstr>
      <vt:lpstr>Slide 27</vt:lpstr>
      <vt:lpstr>Part 1: Trick Crayfish Wrap Up</vt:lpstr>
      <vt:lpstr>Slide 29</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Exploring Science Concepts</dc:title>
  <dc:creator>hfalcone</dc:creator>
  <cp:lastModifiedBy>hfalcone</cp:lastModifiedBy>
  <cp:revision>62</cp:revision>
  <dcterms:created xsi:type="dcterms:W3CDTF">2010-10-09T16:07:37Z</dcterms:created>
  <dcterms:modified xsi:type="dcterms:W3CDTF">2010-11-23T19:50:15Z</dcterms:modified>
</cp:coreProperties>
</file>